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wmf" ContentType="image/x-wmf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theme/themeOverride1.xml" ContentType="application/vnd.openxmlformats-officedocument.themeOverride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rawings/drawing4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17.xml" ContentType="application/vnd.openxmlformats-officedocument.drawingml.chart+xml"/>
  <Override PartName="/ppt/notesSlides/notesSlide10.xml" ContentType="application/vnd.openxmlformats-officedocument.presentationml.notesSlide+xml"/>
  <Override PartName="/ppt/charts/chart18.xml" ContentType="application/vnd.openxmlformats-officedocument.drawingml.chart+xml"/>
  <Override PartName="/ppt/notesSlides/notesSlide11.xml" ContentType="application/vnd.openxmlformats-officedocument.presentationml.notesSlide+xml"/>
  <Override PartName="/ppt/charts/chart19.xml" ContentType="application/vnd.openxmlformats-officedocument.drawingml.chart+xml"/>
  <Override PartName="/ppt/drawings/drawing5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20.xml" ContentType="application/vnd.openxmlformats-officedocument.drawingml.chart+xml"/>
  <Override PartName="/ppt/notesSlides/notesSlide13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drawings/drawing6.xml" ContentType="application/vnd.openxmlformats-officedocument.drawingml.chartshapes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notesSlides/notesSlide14.xml" ContentType="application/vnd.openxmlformats-officedocument.presentationml.notesSlide+xml"/>
  <Override PartName="/ppt/charts/chart25.xml" ContentType="application/vnd.openxmlformats-officedocument.drawingml.chart+xml"/>
  <Override PartName="/ppt/notesSlides/notesSlide15.xml" ContentType="application/vnd.openxmlformats-officedocument.presentationml.notesSlide+xml"/>
  <Override PartName="/ppt/charts/chart26.xml" ContentType="application/vnd.openxmlformats-officedocument.drawingml.chart+xml"/>
  <Override PartName="/ppt/drawings/drawing7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27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28.xml" ContentType="application/vnd.openxmlformats-officedocument.drawingml.chart+xml"/>
  <Override PartName="/ppt/drawings/drawing8.xml" ContentType="application/vnd.openxmlformats-officedocument.drawingml.chartshapes+xml"/>
  <Override PartName="/ppt/charts/chart29.xml" ContentType="application/vnd.openxmlformats-officedocument.drawingml.chart+xml"/>
  <Override PartName="/ppt/drawings/drawing9.xml" ContentType="application/vnd.openxmlformats-officedocument.drawingml.chartshapes+xml"/>
  <Override PartName="/ppt/charts/chart30.xml" ContentType="application/vnd.openxmlformats-officedocument.drawingml.chart+xml"/>
  <Override PartName="/ppt/notesSlides/notesSlide19.xml" ContentType="application/vnd.openxmlformats-officedocument.presentationml.notesSlide+xml"/>
  <Override PartName="/ppt/charts/chart31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32.xml" ContentType="application/vnd.openxmlformats-officedocument.drawingml.chart+xml"/>
  <Override PartName="/ppt/notesSlides/notesSlide23.xml" ContentType="application/vnd.openxmlformats-officedocument.presentationml.notesSlide+xml"/>
  <Override PartName="/ppt/charts/chart33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34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67"/>
  </p:notesMasterIdLst>
  <p:sldIdLst>
    <p:sldId id="449" r:id="rId2"/>
    <p:sldId id="450" r:id="rId3"/>
    <p:sldId id="451" r:id="rId4"/>
    <p:sldId id="452" r:id="rId5"/>
    <p:sldId id="453" r:id="rId6"/>
    <p:sldId id="454" r:id="rId7"/>
    <p:sldId id="455" r:id="rId8"/>
    <p:sldId id="456" r:id="rId9"/>
    <p:sldId id="457" r:id="rId10"/>
    <p:sldId id="458" r:id="rId11"/>
    <p:sldId id="459" r:id="rId12"/>
    <p:sldId id="460" r:id="rId13"/>
    <p:sldId id="461" r:id="rId14"/>
    <p:sldId id="462" r:id="rId15"/>
    <p:sldId id="463" r:id="rId16"/>
    <p:sldId id="464" r:id="rId17"/>
    <p:sldId id="465" r:id="rId18"/>
    <p:sldId id="466" r:id="rId19"/>
    <p:sldId id="467" r:id="rId20"/>
    <p:sldId id="468" r:id="rId21"/>
    <p:sldId id="470" r:id="rId22"/>
    <p:sldId id="471" r:id="rId23"/>
    <p:sldId id="472" r:id="rId24"/>
    <p:sldId id="473" r:id="rId25"/>
    <p:sldId id="474" r:id="rId26"/>
    <p:sldId id="475" r:id="rId27"/>
    <p:sldId id="476" r:id="rId28"/>
    <p:sldId id="477" r:id="rId29"/>
    <p:sldId id="478" r:id="rId30"/>
    <p:sldId id="479" r:id="rId31"/>
    <p:sldId id="480" r:id="rId32"/>
    <p:sldId id="481" r:id="rId33"/>
    <p:sldId id="482" r:id="rId34"/>
    <p:sldId id="483" r:id="rId35"/>
    <p:sldId id="484" r:id="rId36"/>
    <p:sldId id="485" r:id="rId37"/>
    <p:sldId id="486" r:id="rId38"/>
    <p:sldId id="487" r:id="rId39"/>
    <p:sldId id="488" r:id="rId40"/>
    <p:sldId id="489" r:id="rId41"/>
    <p:sldId id="490" r:id="rId42"/>
    <p:sldId id="491" r:id="rId43"/>
    <p:sldId id="492" r:id="rId44"/>
    <p:sldId id="493" r:id="rId45"/>
    <p:sldId id="494" r:id="rId46"/>
    <p:sldId id="495" r:id="rId47"/>
    <p:sldId id="496" r:id="rId48"/>
    <p:sldId id="497" r:id="rId49"/>
    <p:sldId id="498" r:id="rId50"/>
    <p:sldId id="499" r:id="rId51"/>
    <p:sldId id="500" r:id="rId52"/>
    <p:sldId id="501" r:id="rId53"/>
    <p:sldId id="502" r:id="rId54"/>
    <p:sldId id="503" r:id="rId55"/>
    <p:sldId id="504" r:id="rId56"/>
    <p:sldId id="505" r:id="rId57"/>
    <p:sldId id="506" r:id="rId58"/>
    <p:sldId id="507" r:id="rId59"/>
    <p:sldId id="508" r:id="rId60"/>
    <p:sldId id="509" r:id="rId61"/>
    <p:sldId id="510" r:id="rId62"/>
    <p:sldId id="511" r:id="rId63"/>
    <p:sldId id="512" r:id="rId64"/>
    <p:sldId id="513" r:id="rId65"/>
    <p:sldId id="514" r:id="rId66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FA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12" autoAdjust="0"/>
    <p:restoredTop sz="99086" autoAdjust="0"/>
  </p:normalViewPr>
  <p:slideViewPr>
    <p:cSldViewPr>
      <p:cViewPr varScale="1">
        <p:scale>
          <a:sx n="77" d="100"/>
          <a:sy n="77" d="100"/>
        </p:scale>
        <p:origin x="148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6.xlsx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27.xlsx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4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&#1050;&#1086;&#1085;&#1089;&#1091;&#1083;&#1100;&#1090;&#1072;&#1085;&#1090;%20&#1055;&#1083;&#1102;&#1089;\Application%20Data\Microsoft\Excel\&#1051;&#1080;&#1089;&#1090;%20&#1074;%20&#1041;&#1102;&#1076;&#1078;&#1077;&#1090;%20&#1076;&#1083;&#1103;%20&#1075;&#1088;&#1072;&#1078;&#1076;&#1072;&#1085;%20&#1080;&#1089;&#1087;&#1086;&#1083;&#1085;&#1077;&#1085;&#1080;&#1077;%20(version%201)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6021508120719343E-2"/>
          <c:w val="0.99691358024691312"/>
          <c:h val="0.9647933489513727"/>
        </c:manualLayout>
      </c:layout>
      <c:ofPieChart>
        <c:ofPieType val="bar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>
                <a:rot lat="0" lon="0" rev="600000"/>
              </a:lightRig>
            </a:scene3d>
            <a:sp3d>
              <a:bevelT w="127000" h="38100"/>
            </a:sp3d>
          </c:spPr>
          <c:dPt>
            <c:idx val="0"/>
            <c:bubble3D val="0"/>
            <c:spPr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600000"/>
                </a:lightRig>
              </a:scene3d>
              <a:sp3d>
                <a:bevelT w="127000" h="38100"/>
              </a:sp3d>
            </c:spPr>
          </c:dPt>
          <c:dPt>
            <c:idx val="6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>
                  <a:rot lat="0" lon="0" rev="600000"/>
                </a:lightRig>
              </a:scene3d>
              <a:sp3d>
                <a:bevelT w="127000" h="38100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600" dirty="0" smtClean="0"/>
                      <a:t>Налог на доходы физических лиц 70,8%</a:t>
                    </a:r>
                    <a:endParaRPr lang="ru-RU" dirty="0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3378513498500165E-2"/>
                  <c:y val="-3.1848313150390741E-5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/>
                      <a:t>Земельный </a:t>
                    </a:r>
                    <a:r>
                      <a:rPr lang="ru-RU" sz="1600" dirty="0" smtClean="0"/>
                      <a:t>налог 5,3 %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600" dirty="0" smtClean="0"/>
                      <a:t>Акцизы 8,8 %</a:t>
                    </a:r>
                    <a:endParaRPr lang="ru-RU" dirty="0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1541543693212745E-2"/>
                  <c:y val="7.0547716920342238E-3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Налоги на совокупный доход 10,1 %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3963351898098323E-2"/>
                  <c:y val="-2.3515905640114944E-3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solidFill>
                          <a:schemeClr val="bg1"/>
                        </a:solidFill>
                      </a:rPr>
                      <a:t>Налог на имущество ФЛ 3,6 %</a:t>
                    </a:r>
                    <a:endParaRPr lang="ru-RU" sz="140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2119329736309492E-2"/>
                  <c:y val="2.3515905640114081E-3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 Госпошлина 1,4</a:t>
                    </a:r>
                    <a:r>
                      <a:rPr lang="ru-RU" sz="1600" baseline="0" dirty="0" smtClean="0"/>
                      <a:t> </a:t>
                    </a:r>
                    <a:r>
                      <a:rPr lang="ru-RU" sz="1600" dirty="0" smtClean="0"/>
                      <a:t>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 sz="1600" dirty="0" smtClean="0"/>
                      <a:t>Другие  29,2 %</a:t>
                    </a:r>
                    <a:endParaRPr lang="ru-RU" dirty="0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6"/>
                <c:pt idx="0">
                  <c:v>НДФЛ </c:v>
                </c:pt>
                <c:pt idx="1">
                  <c:v>Земельный налог </c:v>
                </c:pt>
                <c:pt idx="2">
                  <c:v>Акцизы</c:v>
                </c:pt>
                <c:pt idx="3">
                  <c:v>Налоги на совокупный доход</c:v>
                </c:pt>
                <c:pt idx="4">
                  <c:v>Налог на мущество физических лиц </c:v>
                </c:pt>
                <c:pt idx="5">
                  <c:v>Госпошлина 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70.8</c:v>
                </c:pt>
                <c:pt idx="1">
                  <c:v>5.3</c:v>
                </c:pt>
                <c:pt idx="2">
                  <c:v>8.8000000000000007</c:v>
                </c:pt>
                <c:pt idx="3">
                  <c:v>10.1</c:v>
                </c:pt>
                <c:pt idx="4">
                  <c:v>3.6</c:v>
                </c:pt>
                <c:pt idx="5">
                  <c:v>1.4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gapWidth val="50"/>
        <c:splitType val="pos"/>
        <c:splitPos val="6"/>
        <c:secondPieSize val="90"/>
        <c:serLines/>
      </c:of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684188781957807E-2"/>
          <c:y val="1.6801065320242344E-2"/>
          <c:w val="0.91040451540779632"/>
          <c:h val="0.6253305650090378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 - 68 185,6 тыс.руб.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0802469135802469E-2"/>
                  <c:y val="-2.5936660632478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259259259259258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0802469135802469E-2"/>
                  <c:y val="-5.18733212649570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5338,0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арендная плата за земельные участки</c:v>
                </c:pt>
                <c:pt idx="1">
                  <c:v>аренда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реализация имущества</c:v>
                </c:pt>
                <c:pt idx="4">
                  <c:v>продажа земельных участков</c:v>
                </c:pt>
                <c:pt idx="5">
                  <c:v>штрафы</c:v>
                </c:pt>
                <c:pt idx="6">
                  <c:v>прочие неналоговые платежи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 formatCode="General">
                  <c:v>35222.199999999997</c:v>
                </c:pt>
                <c:pt idx="1">
                  <c:v>9137.9</c:v>
                </c:pt>
                <c:pt idx="2" formatCode="General">
                  <c:v>2327.6</c:v>
                </c:pt>
                <c:pt idx="3" formatCode="General">
                  <c:v>11158.8</c:v>
                </c:pt>
                <c:pt idx="4" formatCode="General">
                  <c:v>2420.9</c:v>
                </c:pt>
                <c:pt idx="5" formatCode="General">
                  <c:v>5338</c:v>
                </c:pt>
                <c:pt idx="6" formatCode="General">
                  <c:v>2580.1999999999998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 - 84 563,5 тыс.руб.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716049382716049E-3"/>
                  <c:y val="2.426609461693798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41596,0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1604938271604937E-2"/>
                  <c:y val="5.23246600050974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7160493827161062E-3"/>
                  <c:y val="-7.94805479129769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4691358024691357E-2"/>
                  <c:y val="-5.82451623022278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1604938271604937E-2"/>
                  <c:y val="-5.99157283177686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6975308641975308E-2"/>
                  <c:y val="-5.1873321264957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0061728395061727E-2"/>
                  <c:y val="-1.398496572276283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3441,0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арендная плата за земельные участки</c:v>
                </c:pt>
                <c:pt idx="1">
                  <c:v>аренда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реализация имущества</c:v>
                </c:pt>
                <c:pt idx="4">
                  <c:v>продажа земельных участков</c:v>
                </c:pt>
                <c:pt idx="5">
                  <c:v>штрафы</c:v>
                </c:pt>
                <c:pt idx="6">
                  <c:v>прочие неналоговые платежи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 formatCode="General">
                  <c:v>41596</c:v>
                </c:pt>
                <c:pt idx="1">
                  <c:v>7304.2</c:v>
                </c:pt>
                <c:pt idx="2" formatCode="General">
                  <c:v>5102.3999999999996</c:v>
                </c:pt>
                <c:pt idx="3" formatCode="General">
                  <c:v>13281.5</c:v>
                </c:pt>
                <c:pt idx="4" formatCode="General">
                  <c:v>2970.3</c:v>
                </c:pt>
                <c:pt idx="5">
                  <c:v>10868.1</c:v>
                </c:pt>
                <c:pt idx="6" formatCode="General">
                  <c:v>3441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12156528"/>
        <c:axId val="312157088"/>
        <c:axId val="0"/>
      </c:bar3DChart>
      <c:catAx>
        <c:axId val="312156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100"/>
            </a:pPr>
            <a:endParaRPr lang="ru-RU"/>
          </a:p>
        </c:txPr>
        <c:crossAx val="312157088"/>
        <c:crosses val="autoZero"/>
        <c:auto val="0"/>
        <c:lblAlgn val="ctr"/>
        <c:lblOffset val="100"/>
        <c:noMultiLvlLbl val="0"/>
      </c:catAx>
      <c:valAx>
        <c:axId val="31215708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12156528"/>
        <c:crosses val="autoZero"/>
        <c:crossBetween val="between"/>
        <c:majorUnit val="5000"/>
      </c:valAx>
    </c:plotArea>
    <c:legend>
      <c:legendPos val="r"/>
      <c:layout>
        <c:manualLayout>
          <c:xMode val="edge"/>
          <c:yMode val="edge"/>
          <c:x val="0.58422450665888981"/>
          <c:y val="0.84090369276107646"/>
          <c:w val="0.40342981432876451"/>
          <c:h val="0.1431659958333729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6"/>
      <c:rotY val="20"/>
      <c:rAngAx val="1"/>
    </c:view3D>
    <c:floor>
      <c:thickness val="0"/>
    </c:floor>
    <c:sideWall>
      <c:thickness val="0"/>
      <c:spPr>
        <a:scene3d>
          <a:camera prst="orthographicFront"/>
          <a:lightRig rig="threePt" dir="t"/>
        </a:scene3d>
        <a:sp3d/>
      </c:spPr>
    </c:sideWall>
    <c:backWall>
      <c:thickness val="0"/>
      <c:spPr>
        <a:scene3d>
          <a:camera prst="orthographicFront"/>
          <a:lightRig rig="threePt" dir="t"/>
        </a:scene3d>
        <a:sp3d/>
      </c:spPr>
    </c:backWall>
    <c:plotArea>
      <c:layout>
        <c:manualLayout>
          <c:layoutTarget val="inner"/>
          <c:xMode val="edge"/>
          <c:yMode val="edge"/>
          <c:x val="8.6971621797201443E-2"/>
          <c:y val="1.6998842233903837E-2"/>
          <c:w val="0.92596501623276417"/>
          <c:h val="0.899033331091867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1 197 874,2 тыс. руб.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1.5585603482852189E-3"/>
                  <c:y val="-3.40587156982557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2490900257786793E-3"/>
                  <c:y val="-2.007598570919020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452860,2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5048704569548769E-2"/>
                  <c:y val="-8.472742794660242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684395,3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3905328786443687E-5"/>
                  <c:y val="-1.025215034586800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11756,5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4732750974938755E-3"/>
                  <c:y val="-2.320648582905992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1737,4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9402533428489111E-3"/>
                  <c:y val="6.482284132172448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27,7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Дотация</c:v>
                </c:pt>
                <c:pt idx="1">
                  <c:v>Субсидия</c:v>
                </c:pt>
                <c:pt idx="2">
                  <c:v>Субвенция</c:v>
                </c:pt>
                <c:pt idx="3">
                  <c:v>Иные  МБТ</c:v>
                </c:pt>
                <c:pt idx="4">
                  <c:v>Прочие </c:v>
                </c:pt>
                <c:pt idx="5">
                  <c:v>Доходы от возврата остатков субсидий</c:v>
                </c:pt>
                <c:pt idx="6">
                  <c:v>                                  Возврат остатков МБТ прошлых лет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51137</c:v>
                </c:pt>
                <c:pt idx="1">
                  <c:v>452860.2</c:v>
                </c:pt>
                <c:pt idx="2">
                  <c:v>684395.3</c:v>
                </c:pt>
                <c:pt idx="3">
                  <c:v>11756.5</c:v>
                </c:pt>
                <c:pt idx="4">
                  <c:v>1737.4</c:v>
                </c:pt>
                <c:pt idx="5">
                  <c:v>27.7</c:v>
                </c:pt>
                <c:pt idx="6">
                  <c:v>-4039.9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1 219 257,6 тыс. руб.</c:v>
                </c:pt>
              </c:strCache>
            </c:strRef>
          </c:tx>
          <c:spPr>
            <a:solidFill>
              <a:srgbClr val="FFFFB7"/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1.3566877691555929E-2"/>
                  <c:y val="1.23560832422128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490261910635164E-2"/>
                  <c:y val="2.278803817119735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457511,5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82440180846196E-2"/>
                  <c:y val="3.731401920254474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700308,2</a:t>
                    </a:r>
                  </a:p>
                  <a:p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2199915640258427E-2"/>
                  <c:y val="4.054739531864880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12566,8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1957240155990201E-2"/>
                  <c:y val="-4.641662622281734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1746,5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5074298487252603E-2"/>
                  <c:y val="6.48203839420141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27,7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0462585136491316E-2"/>
                  <c:y val="-8.508946507912484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6664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Дотация</c:v>
                </c:pt>
                <c:pt idx="1">
                  <c:v>Субсидия</c:v>
                </c:pt>
                <c:pt idx="2">
                  <c:v>Субвенция</c:v>
                </c:pt>
                <c:pt idx="3">
                  <c:v>Иные  МБТ</c:v>
                </c:pt>
                <c:pt idx="4">
                  <c:v>Прочие </c:v>
                </c:pt>
                <c:pt idx="5">
                  <c:v>Доходы от возврата остатков субсидий</c:v>
                </c:pt>
                <c:pt idx="6">
                  <c:v>                                  Возврат остатков МБТ прошлых лет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>
                  <c:v>51137</c:v>
                </c:pt>
                <c:pt idx="1">
                  <c:v>457511.5</c:v>
                </c:pt>
                <c:pt idx="2">
                  <c:v>700308</c:v>
                </c:pt>
                <c:pt idx="3">
                  <c:v>12566.8</c:v>
                </c:pt>
                <c:pt idx="4">
                  <c:v>1746.5</c:v>
                </c:pt>
                <c:pt idx="5">
                  <c:v>27.7</c:v>
                </c:pt>
                <c:pt idx="6">
                  <c:v>-4039.9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gapDepth val="50"/>
        <c:shape val="cylinder"/>
        <c:axId val="312159888"/>
        <c:axId val="312160448"/>
        <c:axId val="0"/>
      </c:bar3DChart>
      <c:catAx>
        <c:axId val="312159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Cambria" panose="02040503050406030204" pitchFamily="18" charset="0"/>
              </a:defRPr>
            </a:pPr>
            <a:endParaRPr lang="ru-RU"/>
          </a:p>
        </c:txPr>
        <c:crossAx val="312160448"/>
        <c:crosses val="autoZero"/>
        <c:auto val="1"/>
        <c:lblAlgn val="ctr"/>
        <c:lblOffset val="100"/>
        <c:noMultiLvlLbl val="0"/>
      </c:catAx>
      <c:valAx>
        <c:axId val="312160448"/>
        <c:scaling>
          <c:orientation val="minMax"/>
        </c:scaling>
        <c:delete val="0"/>
        <c:axPos val="l"/>
        <c:majorGridlines>
          <c:spPr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c:spPr>
        </c:majorGridlines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312159888"/>
        <c:crosses val="autoZero"/>
        <c:crossBetween val="between"/>
      </c:valAx>
      <c:spPr>
        <a:ln>
          <a:solidFill>
            <a:schemeClr val="accent1">
              <a:lumMod val="20000"/>
              <a:lumOff val="80000"/>
              <a:alpha val="38000"/>
            </a:schemeClr>
          </a:solidFill>
        </a:ln>
        <a:effectLst/>
        <a:scene3d>
          <a:camera prst="orthographicFront"/>
          <a:lightRig rig="threePt" dir="t"/>
        </a:scene3d>
      </c:spPr>
    </c:plotArea>
    <c:legend>
      <c:legendPos val="r"/>
      <c:legendEntry>
        <c:idx val="0"/>
        <c:txPr>
          <a:bodyPr/>
          <a:lstStyle/>
          <a:p>
            <a:pPr>
              <a:defRPr sz="1600" b="1">
                <a:solidFill>
                  <a:srgbClr val="0069B8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>
                <a:solidFill>
                  <a:srgbClr val="0069B8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62615017822878438"/>
          <c:y val="0.10471314590776463"/>
          <c:w val="0.33042821042483039"/>
          <c:h val="0.14543340213660472"/>
        </c:manualLayout>
      </c:layout>
      <c:overlay val="0"/>
      <c:txPr>
        <a:bodyPr/>
        <a:lstStyle/>
        <a:p>
          <a:pPr>
            <a:defRPr sz="2000" b="1">
              <a:solidFill>
                <a:srgbClr val="0070C0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  <a:effectLst>
      <a:glow>
        <a:schemeClr val="tx2">
          <a:lumMod val="40000"/>
          <a:lumOff val="60000"/>
        </a:schemeClr>
      </a:glow>
      <a:outerShdw blurRad="50800" dist="38100" sx="47000" sy="47000" algn="tl" rotWithShape="0">
        <a:prstClr val="black">
          <a:alpha val="82000"/>
        </a:prstClr>
      </a:outerShdw>
      <a:softEdge rad="0"/>
    </a:effectLst>
    <a:scene3d>
      <a:camera prst="orthographicFront"/>
      <a:lightRig rig="threePt" dir="t"/>
    </a:scene3d>
    <a:sp3d>
      <a:bevelT w="203200" h="50800" prst="coolSlant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098498104403614E-2"/>
          <c:y val="1.6442952806548665E-2"/>
          <c:w val="0.90701261300670755"/>
          <c:h val="0.863757208987931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9.2592592592592587E-3"/>
                  <c:y val="5.38890610934345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3889010401477593E-2"/>
                  <c:y val="1.0777812218686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160493827160496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0802469135802479E-2"/>
                  <c:y val="-5.38890610934335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7.7160493827160568E-3"/>
                  <c:y val="-8.08335916401507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  <c:pt idx="4">
                  <c:v>прочие безвозмездные поступления</c:v>
                </c:pt>
                <c:pt idx="5">
                  <c:v>доходы от возврата остатков субсидий</c:v>
                </c:pt>
                <c:pt idx="6">
                  <c:v>возврат остатков МБТ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 formatCode="0.0">
                  <c:v>31907</c:v>
                </c:pt>
                <c:pt idx="1">
                  <c:v>459997.2</c:v>
                </c:pt>
                <c:pt idx="2">
                  <c:v>639688.69999999995</c:v>
                </c:pt>
                <c:pt idx="3">
                  <c:v>50814.2</c:v>
                </c:pt>
                <c:pt idx="4" formatCode="0.0">
                  <c:v>405</c:v>
                </c:pt>
                <c:pt idx="5">
                  <c:v>60.5</c:v>
                </c:pt>
                <c:pt idx="6">
                  <c:v>-1719.3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7.716049382716049E-3"/>
                  <c:y val="-3.5027889710732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5432098765432109E-3"/>
                  <c:y val="-1.0777812218686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5432098765432109E-3"/>
                  <c:y val="-2.425007749204554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1746,5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0061728395061727E-2"/>
                  <c:y val="-5.38826962436990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  <c:pt idx="4">
                  <c:v>прочие безвозмездные поступления</c:v>
                </c:pt>
                <c:pt idx="5">
                  <c:v>доходы от возврата остатков субсидий</c:v>
                </c:pt>
                <c:pt idx="6">
                  <c:v>возврат остатков МБТ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 formatCode="0.0">
                  <c:v>51137</c:v>
                </c:pt>
                <c:pt idx="1">
                  <c:v>457511.5</c:v>
                </c:pt>
                <c:pt idx="2" formatCode="0.0">
                  <c:v>700308</c:v>
                </c:pt>
                <c:pt idx="3">
                  <c:v>12566.8</c:v>
                </c:pt>
                <c:pt idx="4">
                  <c:v>1746.5</c:v>
                </c:pt>
                <c:pt idx="5">
                  <c:v>27.7</c:v>
                </c:pt>
                <c:pt idx="6">
                  <c:v>-4039.9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  <c:pt idx="4">
                  <c:v>прочие безвозмездные поступления</c:v>
                </c:pt>
                <c:pt idx="5">
                  <c:v>доходы от возврата остатков субсидий</c:v>
                </c:pt>
                <c:pt idx="6">
                  <c:v>возврат остатков МБТ</c:v>
                </c:pt>
              </c:strCache>
            </c:strRef>
          </c:cat>
          <c:val>
            <c:numRef>
              <c:f>Лист1!$D$2:$D$8</c:f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  <c:pt idx="4">
                  <c:v>прочие безвозмездные поступления</c:v>
                </c:pt>
                <c:pt idx="5">
                  <c:v>доходы от возврата остатков субсидий</c:v>
                </c:pt>
                <c:pt idx="6">
                  <c:v>возврат остатков МБТ</c:v>
                </c:pt>
              </c:strCache>
            </c:strRef>
          </c:cat>
          <c:val>
            <c:numRef>
              <c:f>Лист1!$E$2:$E$8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0352752"/>
        <c:axId val="320353312"/>
      </c:barChart>
      <c:catAx>
        <c:axId val="320352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320353312"/>
        <c:crosses val="autoZero"/>
        <c:auto val="0"/>
        <c:lblAlgn val="ctr"/>
        <c:lblOffset val="100"/>
        <c:noMultiLvlLbl val="0"/>
      </c:catAx>
      <c:valAx>
        <c:axId val="320353312"/>
        <c:scaling>
          <c:orientation val="minMax"/>
          <c:max val="750000"/>
          <c:min val="-100000"/>
        </c:scaling>
        <c:delete val="0"/>
        <c:axPos val="l"/>
        <c:majorGridlines>
          <c:spPr>
            <a:effectLst/>
          </c:spPr>
        </c:majorGridlines>
        <c:numFmt formatCode="General" sourceLinked="0"/>
        <c:majorTickMark val="none"/>
        <c:minorTickMark val="none"/>
        <c:tickLblPos val="nextTo"/>
        <c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c:spPr>
        <c:crossAx val="320352752"/>
        <c:crosses val="autoZero"/>
        <c:crossBetween val="between"/>
        <c:majorUnit val="100000"/>
        <c:minorUnit val="0.1"/>
      </c:valAx>
    </c:plotArea>
    <c:plotVisOnly val="1"/>
    <c:dispBlanksAs val="gap"/>
    <c:showDLblsOverMax val="0"/>
  </c:chart>
  <c:txPr>
    <a:bodyPr/>
    <a:lstStyle/>
    <a:p>
      <a:pPr>
        <a:defRPr sz="1000" baseline="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31160688247301"/>
          <c:y val="3.9162508178103669E-2"/>
          <c:w val="0.86368839311752699"/>
          <c:h val="0.31326661902431263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0354992"/>
        <c:axId val="320355552"/>
      </c:barChart>
      <c:catAx>
        <c:axId val="320354992"/>
        <c:scaling>
          <c:orientation val="minMax"/>
        </c:scaling>
        <c:delete val="1"/>
        <c:axPos val="b"/>
        <c:majorTickMark val="out"/>
        <c:minorTickMark val="none"/>
        <c:tickLblPos val="nextTo"/>
        <c:crossAx val="320355552"/>
        <c:crosses val="autoZero"/>
        <c:auto val="1"/>
        <c:lblAlgn val="ctr"/>
        <c:lblOffset val="100"/>
        <c:noMultiLvlLbl val="0"/>
      </c:catAx>
      <c:valAx>
        <c:axId val="320355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035499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6.2087221736171858E-2"/>
          <c:y val="0.90528181516287254"/>
          <c:w val="0.88354160591037223"/>
          <c:h val="7.788198887176055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708473035537632E-2"/>
          <c:y val="5.3224389209279736E-2"/>
          <c:w val="0.41086894427796011"/>
          <c:h val="0.7442930583470526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4941204148362556E-3"/>
                  <c:y val="0.382240357132035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43200054419572E-2"/>
                  <c:y val="0.403404672208138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273029017612593E-2"/>
                  <c:y val="0.403725343648685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bg1"/>
                    </a:solidFill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го Богданович</c:v>
                </c:pt>
                <c:pt idx="1">
                  <c:v>Режевской го</c:v>
                </c:pt>
                <c:pt idx="2">
                  <c:v>го Сухой Лог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1527.1</c:v>
                </c:pt>
                <c:pt idx="1">
                  <c:v>1607.4</c:v>
                </c:pt>
                <c:pt idx="2">
                  <c:v>1611.7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483430805643864E-2"/>
                  <c:y val="6.0286230822837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926538050214071E-2"/>
                  <c:y val="7.6960640736887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28371862680496E-2"/>
                  <c:y val="8.3695245982769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bg1"/>
                    </a:solidFill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го Богданович</c:v>
                </c:pt>
                <c:pt idx="1">
                  <c:v>Режевской го</c:v>
                </c:pt>
                <c:pt idx="2">
                  <c:v>го Сухой Лог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1652</c:v>
                </c:pt>
                <c:pt idx="1">
                  <c:v>1806.1</c:v>
                </c:pt>
                <c:pt idx="2">
                  <c:v>1739.1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5198943902530669E-3"/>
                  <c:y val="-1.31475290624274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447084910420163E-2"/>
                  <c:y val="-2.5333043803213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9262339408420197E-2"/>
                  <c:y val="-3.04640393491632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го Богданович</c:v>
                </c:pt>
                <c:pt idx="1">
                  <c:v>Режевской го</c:v>
                </c:pt>
                <c:pt idx="2">
                  <c:v>го Сухой Лог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1931.1</c:v>
                </c:pt>
                <c:pt idx="1">
                  <c:v>1868.5</c:v>
                </c:pt>
                <c:pt idx="2">
                  <c:v>1785.3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19634000"/>
        <c:axId val="204388384"/>
        <c:axId val="321019088"/>
      </c:bar3DChart>
      <c:catAx>
        <c:axId val="319634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b="1"/>
            </a:pPr>
            <a:endParaRPr lang="ru-RU"/>
          </a:p>
        </c:txPr>
        <c:crossAx val="204388384"/>
        <c:crosses val="autoZero"/>
        <c:auto val="1"/>
        <c:lblAlgn val="ctr"/>
        <c:lblOffset val="100"/>
        <c:noMultiLvlLbl val="0"/>
      </c:catAx>
      <c:valAx>
        <c:axId val="20438838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319634000"/>
        <c:crosses val="autoZero"/>
        <c:crossBetween val="between"/>
      </c:valAx>
      <c:serAx>
        <c:axId val="3210190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204388384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545467195116729"/>
          <c:y val="6.8084678159232331E-2"/>
          <c:w val="0.67383939001938975"/>
          <c:h val="0.7564229962935107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841706575655821E-2"/>
                  <c:y val="0.357485343767775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3406002862437841E-2"/>
                  <c:y val="0.381334691920953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6378733248928116E-2"/>
                  <c:y val="0.37073902732160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bg1"/>
                    </a:solidFill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го Богданович</c:v>
                </c:pt>
                <c:pt idx="1">
                  <c:v>Режевской го</c:v>
                </c:pt>
                <c:pt idx="2">
                  <c:v>го Сухой Лог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1527.4</c:v>
                </c:pt>
                <c:pt idx="1">
                  <c:v>1612.2</c:v>
                </c:pt>
                <c:pt idx="2">
                  <c:v>1575.4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628591044484014E-2"/>
                  <c:y val="6.58678943650342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628591044484014E-2"/>
                  <c:y val="0.100968022349033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6378542113922598E-2"/>
                  <c:y val="7.2167035174957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bg1"/>
                    </a:solidFill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го Богданович</c:v>
                </c:pt>
                <c:pt idx="1">
                  <c:v>Режевской го</c:v>
                </c:pt>
                <c:pt idx="2">
                  <c:v>го Сухой Лог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1647.9</c:v>
                </c:pt>
                <c:pt idx="1">
                  <c:v>1792.9</c:v>
                </c:pt>
                <c:pt idx="2">
                  <c:v>1684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084010715793001E-2"/>
                  <c:y val="-2.5488139690636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414292005357895E-2"/>
                  <c:y val="-2.9129261546083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8806147819226073E-2"/>
                  <c:y val="-3.60835175874787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го Богданович</c:v>
                </c:pt>
                <c:pt idx="1">
                  <c:v>Режевской го</c:v>
                </c:pt>
                <c:pt idx="2">
                  <c:v>го Сухой Лог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1932.3</c:v>
                </c:pt>
                <c:pt idx="1">
                  <c:v>1926.8</c:v>
                </c:pt>
                <c:pt idx="2">
                  <c:v>1892.6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5878864"/>
        <c:axId val="322982352"/>
        <c:axId val="321020960"/>
      </c:bar3DChart>
      <c:catAx>
        <c:axId val="205878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b="1"/>
            </a:pPr>
            <a:endParaRPr lang="ru-RU"/>
          </a:p>
        </c:txPr>
        <c:crossAx val="322982352"/>
        <c:crosses val="autoZero"/>
        <c:auto val="1"/>
        <c:lblAlgn val="ctr"/>
        <c:lblOffset val="100"/>
        <c:noMultiLvlLbl val="0"/>
      </c:catAx>
      <c:valAx>
        <c:axId val="32298235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05878864"/>
        <c:crosses val="autoZero"/>
        <c:crossBetween val="between"/>
      </c:valAx>
      <c:serAx>
        <c:axId val="3210209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322982352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729131948302051"/>
          <c:y val="0"/>
          <c:w val="0.80746352257156628"/>
          <c:h val="0.808770852259933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произведено расходов -1 892 582,6 тыс. рублей</c:v>
                </c:pt>
              </c:strCache>
            </c:strRef>
          </c:tx>
          <c:explosion val="27"/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explosion val="29"/>
          </c:dPt>
          <c:dPt>
            <c:idx val="2"/>
            <c:bubble3D val="0"/>
            <c:explosion val="36"/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5"/>
            <c:bubble3D val="0"/>
            <c:explosion val="2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6"/>
            <c:bubble3D val="0"/>
            <c:spPr>
              <a:solidFill>
                <a:srgbClr val="0070C0"/>
              </a:solidFill>
            </c:spPr>
          </c:dPt>
          <c:dPt>
            <c:idx val="7"/>
            <c:bubble3D val="0"/>
            <c:spPr>
              <a:solidFill>
                <a:srgbClr val="FF0000"/>
              </a:solidFill>
            </c:spPr>
          </c:dPt>
          <c:dPt>
            <c:idx val="8"/>
            <c:bubble3D val="0"/>
            <c:spPr>
              <a:solidFill>
                <a:srgbClr val="92D050"/>
              </a:solidFill>
            </c:spPr>
          </c:dPt>
          <c:dPt>
            <c:idx val="9"/>
            <c:bubble3D val="0"/>
            <c:spPr>
              <a:solidFill>
                <a:srgbClr val="7030A0"/>
              </a:solidFill>
            </c:spPr>
          </c:dPt>
          <c:dPt>
            <c:idx val="10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2.2046161537606954E-2"/>
                  <c:y val="-0.1073172396687066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0691288930859534E-2"/>
                  <c:y val="-9.890020126331794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6242801725734205E-2"/>
                  <c:y val="-2.104259601347191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3515905640114083E-2"/>
                  <c:y val="0.1052129800673595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4844403862533814"/>
                  <c:y val="1.683407681077745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0582145965263119"/>
                  <c:y val="5.471074963502699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10435183127800615"/>
                  <c:y val="2.104259601347191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7.3487205125356489E-3"/>
                  <c:y val="-0.1031090518454771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9.1759596155982809E-2"/>
                  <c:y val="-8.206612445254042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0.14844427008110231"/>
                  <c:y val="-0.1010044608646651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2.3515905640114083E-2"/>
                  <c:y val="-0.1183869706896520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0.14403503777358076"/>
                  <c:y val="-0.1851750106082851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3.8213346665185381E-2"/>
                  <c:y val="-0.1367768740875673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Общегосударственный вопросы, 5%</c:v>
                </c:pt>
                <c:pt idx="1">
                  <c:v>Национальная оборона, 0,1%</c:v>
                </c:pt>
                <c:pt idx="2">
                  <c:v>Национальная безопасность и првоохранительная деятельность, 0,6%</c:v>
                </c:pt>
                <c:pt idx="3">
                  <c:v>Национальная экономика, 5%</c:v>
                </c:pt>
                <c:pt idx="4">
                  <c:v>Жилищно-коммунальное хозяйство, 11,5%</c:v>
                </c:pt>
                <c:pt idx="5">
                  <c:v>Охрана окружающей среды, 0,1%</c:v>
                </c:pt>
                <c:pt idx="6">
                  <c:v>Образование,  60,4%</c:v>
                </c:pt>
                <c:pt idx="7">
                  <c:v>Культура и кинематография, 6,5%</c:v>
                </c:pt>
                <c:pt idx="8">
                  <c:v>Социальная политика, 8,1%</c:v>
                </c:pt>
                <c:pt idx="9">
                  <c:v>Физическая культура и спорт, 2,6%</c:v>
                </c:pt>
                <c:pt idx="10">
                  <c:v>Средства массовой информации, 0,1%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94983.9</c:v>
                </c:pt>
                <c:pt idx="1">
                  <c:v>2462.6</c:v>
                </c:pt>
                <c:pt idx="2">
                  <c:v>12078.9</c:v>
                </c:pt>
                <c:pt idx="3">
                  <c:v>93383.7</c:v>
                </c:pt>
                <c:pt idx="4">
                  <c:v>216777.8</c:v>
                </c:pt>
                <c:pt idx="5">
                  <c:v>1884.5</c:v>
                </c:pt>
                <c:pt idx="6">
                  <c:v>1143.0999999999999</c:v>
                </c:pt>
                <c:pt idx="7">
                  <c:v>123844</c:v>
                </c:pt>
                <c:pt idx="8">
                  <c:v>153510.9</c:v>
                </c:pt>
                <c:pt idx="9">
                  <c:v>49299.199999999997</c:v>
                </c:pt>
                <c:pt idx="10">
                  <c:v>1250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egendEntry>
        <c:idx val="0"/>
        <c:txPr>
          <a:bodyPr/>
          <a:lstStyle/>
          <a:p>
            <a:pPr>
              <a:defRPr sz="1000" b="1">
                <a:latin typeface="+mj-lt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000" b="1">
                <a:latin typeface="+mj-lt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000" b="1">
                <a:latin typeface="+mj-lt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000" b="1">
                <a:latin typeface="+mj-lt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000" b="1">
                <a:latin typeface="+mj-lt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000" b="1">
                <a:latin typeface="+mj-lt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000" b="1">
                <a:latin typeface="+mj-lt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1000" b="1">
                <a:latin typeface="+mj-lt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000" b="1">
                <a:latin typeface="+mj-lt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000" b="1">
                <a:latin typeface="+mj-lt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0"/>
        <c:txPr>
          <a:bodyPr/>
          <a:lstStyle/>
          <a:p>
            <a:pPr>
              <a:defRPr sz="1000" b="1">
                <a:latin typeface="+mj-lt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1.6167185127578431E-2"/>
          <c:y val="0.58175305370319064"/>
          <c:w val="0.58222732196422533"/>
          <c:h val="0.40772564829007368"/>
        </c:manualLayout>
      </c:layout>
      <c:overlay val="0"/>
      <c:txPr>
        <a:bodyPr/>
        <a:lstStyle/>
        <a:p>
          <a:pPr>
            <a:defRPr sz="1000" b="1">
              <a:latin typeface="+mj-lt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868784409469214"/>
          <c:y val="6.0605636419629018E-3"/>
          <c:w val="0.64504414766281593"/>
          <c:h val="0.908207593870335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2019 г.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6"/>
              <c:layout>
                <c:manualLayout>
                  <c:x val="-5.5026265515229301E-2"/>
                  <c:y val="4.64643212550489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Нац. безопасность и правоохранит.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Лист1!$B$2:$B$12</c:f>
              <c:numCache>
                <c:formatCode>#,##0.00</c:formatCode>
                <c:ptCount val="11"/>
                <c:pt idx="0">
                  <c:v>100658.3</c:v>
                </c:pt>
                <c:pt idx="1">
                  <c:v>2462.6</c:v>
                </c:pt>
                <c:pt idx="2">
                  <c:v>12241.1</c:v>
                </c:pt>
                <c:pt idx="3">
                  <c:v>103539.7</c:v>
                </c:pt>
                <c:pt idx="4">
                  <c:v>232750.9</c:v>
                </c:pt>
                <c:pt idx="5">
                  <c:v>1885</c:v>
                </c:pt>
                <c:pt idx="6">
                  <c:v>1151677.4000000004</c:v>
                </c:pt>
                <c:pt idx="7">
                  <c:v>123844</c:v>
                </c:pt>
                <c:pt idx="8">
                  <c:v>157341.1</c:v>
                </c:pt>
                <c:pt idx="9">
                  <c:v>49299.199999999997</c:v>
                </c:pt>
                <c:pt idx="10">
                  <c:v>1250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2019  г.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6"/>
              <c:layout>
                <c:manualLayout>
                  <c:x val="-7.0546605347135333E-2"/>
                  <c:y val="-4.44441333743945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Нац. безопасность и правоохранит.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Лист1!$C$2:$C$12</c:f>
              <c:numCache>
                <c:formatCode>#,##0.00</c:formatCode>
                <c:ptCount val="11"/>
                <c:pt idx="0">
                  <c:v>94983.9</c:v>
                </c:pt>
                <c:pt idx="1">
                  <c:v>2462.6</c:v>
                </c:pt>
                <c:pt idx="2">
                  <c:v>12078.9</c:v>
                </c:pt>
                <c:pt idx="3">
                  <c:v>93383.7</c:v>
                </c:pt>
                <c:pt idx="4">
                  <c:v>216777.8</c:v>
                </c:pt>
                <c:pt idx="5" formatCode="0.0">
                  <c:v>1884.5</c:v>
                </c:pt>
                <c:pt idx="6">
                  <c:v>1143107</c:v>
                </c:pt>
                <c:pt idx="7">
                  <c:v>123844</c:v>
                </c:pt>
                <c:pt idx="8">
                  <c:v>153510.9</c:v>
                </c:pt>
                <c:pt idx="9">
                  <c:v>49299.199999999997</c:v>
                </c:pt>
                <c:pt idx="10">
                  <c:v>1250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22986272"/>
        <c:axId val="322987952"/>
      </c:barChart>
      <c:catAx>
        <c:axId val="3229862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c:spPr>
        <c:txPr>
          <a:bodyPr/>
          <a:lstStyle/>
          <a:p>
            <a:pPr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2987952"/>
        <c:crosses val="autoZero"/>
        <c:auto val="1"/>
        <c:lblAlgn val="ctr"/>
        <c:lblOffset val="100"/>
        <c:noMultiLvlLbl val="0"/>
      </c:catAx>
      <c:valAx>
        <c:axId val="322987952"/>
        <c:scaling>
          <c:orientation val="minMax"/>
        </c:scaling>
        <c:delete val="0"/>
        <c:axPos val="b"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750"/>
            </a:pPr>
            <a:endParaRPr lang="ru-RU"/>
          </a:p>
        </c:txPr>
        <c:crossAx val="322986272"/>
        <c:crosses val="autoZero"/>
        <c:crossBetween val="between"/>
      </c:valAx>
      <c:spPr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legend>
      <c:legendPos val="t"/>
      <c:legendEntry>
        <c:idx val="0"/>
        <c:txPr>
          <a:bodyPr/>
          <a:lstStyle/>
          <a:p>
            <a:pPr>
              <a:defRPr sz="1300" b="1">
                <a:solidFill>
                  <a:srgbClr val="0070C0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00" b="1">
                <a:solidFill>
                  <a:srgbClr val="00B05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61162044075227673"/>
          <c:y val="1.952042330412387E-2"/>
          <c:w val="0.34887352246755876"/>
          <c:h val="6.810307857544623E-2"/>
        </c:manualLayout>
      </c:layout>
      <c:overlay val="0"/>
      <c:txPr>
        <a:bodyPr/>
        <a:lstStyle/>
        <a:p>
          <a:pPr>
            <a:defRPr sz="13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aseline="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106061530503917"/>
          <c:y val="1.1598474153278361E-2"/>
          <c:w val="0.69174281181872366"/>
          <c:h val="0.938580672608193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 - 1 684 022,5 тыс. руб.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6"/>
              <c:layout>
                <c:manualLayout>
                  <c:x val="-5.7825997475690324E-2"/>
                  <c:y val="4.08660555331250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Нац. безопасность и правоохранит.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87973.9</c:v>
                </c:pt>
                <c:pt idx="1">
                  <c:v>2243.5</c:v>
                </c:pt>
                <c:pt idx="2">
                  <c:v>10520.2</c:v>
                </c:pt>
                <c:pt idx="3">
                  <c:v>65717.600000000006</c:v>
                </c:pt>
                <c:pt idx="4">
                  <c:v>193904.1</c:v>
                </c:pt>
                <c:pt idx="5">
                  <c:v>1300</c:v>
                </c:pt>
                <c:pt idx="6">
                  <c:v>1041702.2</c:v>
                </c:pt>
                <c:pt idx="7">
                  <c:v>107482</c:v>
                </c:pt>
                <c:pt idx="8">
                  <c:v>151335.79999999999</c:v>
                </c:pt>
                <c:pt idx="9">
                  <c:v>20610.5</c:v>
                </c:pt>
                <c:pt idx="10">
                  <c:v>1031.8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 - 1 892 582,6 тыс. руб.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6"/>
              <c:layout>
                <c:manualLayout>
                  <c:x val="-4.7971616090199967E-2"/>
                  <c:y val="-3.83835697324316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Нац. безопасность и правоохранит.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Лист1!$C$2:$C$12</c:f>
              <c:numCache>
                <c:formatCode>#,##0.0</c:formatCode>
                <c:ptCount val="11"/>
                <c:pt idx="0">
                  <c:v>94983.9</c:v>
                </c:pt>
                <c:pt idx="1">
                  <c:v>2462.6</c:v>
                </c:pt>
                <c:pt idx="2">
                  <c:v>12078.9</c:v>
                </c:pt>
                <c:pt idx="3">
                  <c:v>93383.7</c:v>
                </c:pt>
                <c:pt idx="4">
                  <c:v>216777.8</c:v>
                </c:pt>
                <c:pt idx="5">
                  <c:v>1884.5</c:v>
                </c:pt>
                <c:pt idx="6">
                  <c:v>1143107</c:v>
                </c:pt>
                <c:pt idx="7">
                  <c:v>123844.1</c:v>
                </c:pt>
                <c:pt idx="8">
                  <c:v>153510.9</c:v>
                </c:pt>
                <c:pt idx="9">
                  <c:v>49299.199999999997</c:v>
                </c:pt>
                <c:pt idx="10">
                  <c:v>1250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22995232"/>
        <c:axId val="322995792"/>
      </c:barChart>
      <c:catAx>
        <c:axId val="3229952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c:spPr>
        <c:txPr>
          <a:bodyPr/>
          <a:lstStyle/>
          <a:p>
            <a:pPr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2995792"/>
        <c:crosses val="autoZero"/>
        <c:auto val="1"/>
        <c:lblAlgn val="ctr"/>
        <c:lblOffset val="100"/>
        <c:noMultiLvlLbl val="0"/>
      </c:catAx>
      <c:valAx>
        <c:axId val="322995792"/>
        <c:scaling>
          <c:orientation val="minMax"/>
        </c:scaling>
        <c:delete val="0"/>
        <c:axPos val="b"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750"/>
            </a:pPr>
            <a:endParaRPr lang="ru-RU"/>
          </a:p>
        </c:txPr>
        <c:crossAx val="322995232"/>
        <c:crosses val="autoZero"/>
        <c:crossBetween val="between"/>
      </c:valAx>
      <c:spPr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legend>
      <c:legendPos val="t"/>
      <c:legendEntry>
        <c:idx val="0"/>
        <c:txPr>
          <a:bodyPr/>
          <a:lstStyle/>
          <a:p>
            <a:pPr>
              <a:defRPr sz="1300" b="1">
                <a:solidFill>
                  <a:schemeClr val="accent6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00" b="1">
                <a:solidFill>
                  <a:srgbClr val="0070C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61327441304336006"/>
          <c:y val="4.7220024333339702E-2"/>
          <c:w val="0.33179088935473516"/>
          <c:h val="0.13476927863703841"/>
        </c:manualLayout>
      </c:layout>
      <c:overlay val="0"/>
      <c:txPr>
        <a:bodyPr/>
        <a:lstStyle/>
        <a:p>
          <a:pPr>
            <a:defRPr sz="13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aseline="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6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085884351188206"/>
          <c:y val="2.9394882050142578E-2"/>
          <c:w val="0.6174103778258877"/>
          <c:h val="0.941210235899714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8"/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explosion val="7"/>
            <c:spPr>
              <a:solidFill>
                <a:srgbClr val="FF7C80"/>
              </a:solidFill>
            </c:spPr>
          </c:dPt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1852155.1</c:v>
                </c:pt>
                <c:pt idx="1">
                  <c:v>40427.5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5.8754232512703813E-2"/>
          <c:y val="0.77351190776782386"/>
          <c:w val="0.8920248851228747"/>
          <c:h val="0.11959761204983962"/>
        </c:manualLayout>
      </c:layout>
      <c:overlay val="0"/>
      <c:txPr>
        <a:bodyPr/>
        <a:lstStyle/>
        <a:p>
          <a:pPr>
            <a:defRPr b="1">
              <a:latin typeface="Cambria" panose="020405030504060302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056094157179429"/>
          <c:y val="0.1553795610011586"/>
          <c:w val="0.73443569622868476"/>
          <c:h val="0.7721407938800454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Поступление НДФЛ в бюджет городского округа (тыс.руб.)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228600" h="50800" prst="coolSlant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>
                            <a:lumMod val="95000"/>
                          </a:schemeClr>
                        </a:solidFill>
                      </a:defRPr>
                    </a:pPr>
                    <a:r>
                      <a:rPr lang="ru-RU" b="1" dirty="0" smtClean="0"/>
                      <a:t>343 828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>
                            <a:lumMod val="95000"/>
                          </a:schemeClr>
                        </a:solidFill>
                      </a:defRPr>
                    </a:pPr>
                    <a:r>
                      <a:rPr lang="ru-RU" b="1" dirty="0" smtClean="0"/>
                      <a:t>385 192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8861030506968118E-2"/>
                  <c:y val="-2.4840745394486686E-3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>
                            <a:lumMod val="95000"/>
                          </a:schemeClr>
                        </a:solidFill>
                      </a:defRPr>
                    </a:pPr>
                    <a:r>
                      <a:rPr lang="ru-RU" b="1" dirty="0" smtClean="0"/>
                      <a:t>347 991</a:t>
                    </a:r>
                    <a:endParaRPr lang="ru-RU" b="1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343828</c:v>
                </c:pt>
                <c:pt idx="1">
                  <c:v>385192</c:v>
                </c:pt>
                <c:pt idx="2">
                  <c:v>347991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 отчисления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51</c:v>
                </c:pt>
                <c:pt idx="1">
                  <c:v>47</c:v>
                </c:pt>
                <c:pt idx="2">
                  <c:v>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318130704"/>
        <c:axId val="318135184"/>
      </c:barChart>
      <c:catAx>
        <c:axId val="3181307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318135184"/>
        <c:crosses val="autoZero"/>
        <c:auto val="1"/>
        <c:lblAlgn val="ctr"/>
        <c:lblOffset val="100"/>
        <c:noMultiLvlLbl val="0"/>
      </c:catAx>
      <c:valAx>
        <c:axId val="31813518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spPr>
          <a:ln w="9525"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1200" b="1" baseline="0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318130704"/>
        <c:crosses val="autoZero"/>
        <c:crossBetween val="between"/>
      </c:valAx>
      <c:spPr>
        <a:ln w="0"/>
      </c:spPr>
    </c:plotArea>
    <c:legend>
      <c:legendPos val="t"/>
      <c:legendEntry>
        <c:idx val="0"/>
        <c:txPr>
          <a:bodyPr/>
          <a:lstStyle/>
          <a:p>
            <a:pPr>
              <a:defRPr sz="1600"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1"/>
        <c:delete val="1"/>
      </c:legendEntry>
      <c:layout/>
      <c:overlay val="0"/>
      <c:txPr>
        <a:bodyPr/>
        <a:lstStyle/>
        <a:p>
          <a:pPr>
            <a:defRPr sz="1800">
              <a:solidFill>
                <a:schemeClr val="accent5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scene3d>
      <a:camera prst="orthographicFront"/>
      <a:lightRig rig="threePt" dir="t"/>
    </a:scene3d>
    <a:sp3d>
      <a:bevelT w="203200" prst="coolSlant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907556567788766E-2"/>
          <c:y val="9.4906121542050997E-2"/>
          <c:w val="0.96979328685701571"/>
          <c:h val="0.78431780149427843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25400" cap="flat" cmpd="sng" algn="ctr">
              <a:solidFill>
                <a:schemeClr val="lt1"/>
              </a:solidFill>
              <a:prstDash val="solid"/>
            </a:ln>
            <a:effectLst>
              <a:outerShdw blurRad="381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2.4941112042545233E-2"/>
                  <c:y val="-0.429165277932081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4941112042545233E-2"/>
                  <c:y val="-0.429165277932081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4941112042545233E-2"/>
                  <c:y val="-0.429165277932081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2017 г.</c:v>
                </c:pt>
                <c:pt idx="1">
                  <c:v>факт 2018 г.</c:v>
                </c:pt>
                <c:pt idx="2">
                  <c:v>факт 2019 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861190.7</c:v>
                </c:pt>
                <c:pt idx="1">
                  <c:v>950728</c:v>
                </c:pt>
                <c:pt idx="2">
                  <c:v>1058149.5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26186800"/>
        <c:axId val="326187360"/>
        <c:axId val="0"/>
      </c:bar3DChart>
      <c:catAx>
        <c:axId val="326186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 b="1">
                <a:latin typeface="+mj-lt"/>
              </a:defRPr>
            </a:pPr>
            <a:endParaRPr lang="ru-RU"/>
          </a:p>
        </c:txPr>
        <c:crossAx val="326187360"/>
        <c:crosses val="autoZero"/>
        <c:auto val="1"/>
        <c:lblAlgn val="ctr"/>
        <c:lblOffset val="100"/>
        <c:noMultiLvlLbl val="0"/>
      </c:catAx>
      <c:valAx>
        <c:axId val="32618736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326186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61675084821845"/>
          <c:y val="0.15462193058793408"/>
          <c:w val="0.85943250839725926"/>
          <c:h val="0.5874055911628877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 w="38100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 w="38100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1.9753138649302181E-2"/>
                  <c:y val="-0.2756303980045778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379 736,2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3456905028464762E-2"/>
                  <c:y val="-0.3428573243471578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442 981,5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2018 г.</c:v>
                </c:pt>
                <c:pt idx="1">
                  <c:v>2019 г.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379736.2</c:v>
                </c:pt>
                <c:pt idx="1">
                  <c:v>442981.5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26190160"/>
        <c:axId val="326190720"/>
        <c:axId val="0"/>
      </c:bar3DChart>
      <c:catAx>
        <c:axId val="326190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50" b="1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326190720"/>
        <c:crosses val="autoZero"/>
        <c:auto val="1"/>
        <c:lblAlgn val="ctr"/>
        <c:lblOffset val="100"/>
        <c:noMultiLvlLbl val="0"/>
      </c:catAx>
      <c:valAx>
        <c:axId val="326190720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one"/>
        <c:crossAx val="326190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195613185836494E-2"/>
          <c:y val="0.12863038366107471"/>
          <c:w val="0.9697652641769966"/>
          <c:h val="0.6538538542013857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25400" cap="flat" cmpd="sng" algn="ctr">
              <a:solidFill>
                <a:srgbClr val="002060"/>
              </a:solidFill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 w="25400" cap="flat" cmpd="sng" algn="ctr">
                <a:noFill/>
                <a:prstDash val="solid"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 w="25400" cap="flat" cmpd="sng" algn="ctr">
                <a:noFill/>
                <a:prstDash val="solid"/>
              </a:ln>
              <a:effectLst/>
            </c:spPr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2018 г.</c:v>
                </c:pt>
                <c:pt idx="1">
                  <c:v>2019 г.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496747.8</c:v>
                </c:pt>
                <c:pt idx="1">
                  <c:v>554462.19999999902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26193520"/>
        <c:axId val="326194080"/>
        <c:axId val="0"/>
      </c:bar3DChart>
      <c:catAx>
        <c:axId val="326193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326194080"/>
        <c:crosses val="autoZero"/>
        <c:auto val="1"/>
        <c:lblAlgn val="ctr"/>
        <c:lblOffset val="100"/>
        <c:noMultiLvlLbl val="0"/>
      </c:catAx>
      <c:valAx>
        <c:axId val="32619408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326193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137314563058846E-2"/>
          <c:y val="0.14784361011192929"/>
          <c:w val="0.89908382421936051"/>
          <c:h val="0.6518982438913376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00B0F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4.7911116476485487E-2"/>
                  <c:y val="-0.29174985268261877"/>
                </c:manualLayout>
              </c:layout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ru-RU" sz="1100" b="1" dirty="0" smtClean="0"/>
                      <a:t>33 826,3</a:t>
                    </a:r>
                    <a:endParaRPr lang="ru-RU" sz="1100" b="1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4844448346534898E-2"/>
                  <c:y val="-0.36638353592701012"/>
                </c:manualLayout>
              </c:layout>
              <c:tx>
                <c:rich>
                  <a:bodyPr/>
                  <a:lstStyle/>
                  <a:p>
                    <a:pPr>
                      <a:defRPr sz="900"/>
                    </a:pPr>
                    <a:r>
                      <a:rPr lang="ru-RU" sz="1100" b="1" dirty="0" smtClean="0"/>
                      <a:t>14</a:t>
                    </a:r>
                    <a:r>
                      <a:rPr lang="ru-RU" sz="1100" b="1" baseline="0" dirty="0" smtClean="0"/>
                      <a:t> 773,7</a:t>
                    </a:r>
                    <a:endParaRPr lang="ru-RU" sz="1100" b="1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2018 г.</c:v>
                </c:pt>
                <c:pt idx="1">
                  <c:v>2019 г.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33826.300000000003</c:v>
                </c:pt>
                <c:pt idx="1">
                  <c:v>14773.7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26196880"/>
        <c:axId val="326188480"/>
        <c:axId val="0"/>
      </c:bar3DChart>
      <c:catAx>
        <c:axId val="326196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Cambria" panose="02040503050406030204" pitchFamily="18" charset="0"/>
              </a:defRPr>
            </a:pPr>
            <a:endParaRPr lang="ru-RU"/>
          </a:p>
        </c:txPr>
        <c:crossAx val="326188480"/>
        <c:crosses val="autoZero"/>
        <c:auto val="1"/>
        <c:lblAlgn val="ctr"/>
        <c:lblOffset val="100"/>
        <c:noMultiLvlLbl val="0"/>
      </c:catAx>
      <c:valAx>
        <c:axId val="32618848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326196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0737353530510223"/>
          <c:y val="0.31808438745983719"/>
          <c:w val="0.58285307014438581"/>
          <c:h val="0.5921894294508303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49"/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dPt>
            <c:idx val="3"/>
            <c:bubble3D val="0"/>
            <c:spPr>
              <a:solidFill>
                <a:srgbClr val="7030A0"/>
              </a:solidFill>
            </c:spPr>
          </c:dPt>
          <c:dPt>
            <c:idx val="4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8.0614880110390238E-2"/>
                  <c:y val="-0.2340683037113036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2346687278555324E-2"/>
                  <c:y val="9.36273214845215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8212590862637867E-2"/>
                  <c:y val="-7.802276790376783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5810301614885503E-2"/>
                  <c:y val="-0.120935290250840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095535550218123"/>
                  <c:y val="-1.560455358075356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Выполнение муниципальных заданий по организации предоставления дополнительного образования детей</c:v>
                </c:pt>
                <c:pt idx="1">
                  <c:v> Обеспечение системы персонифицированного финансирования дополнительного образования детей</c:v>
                </c:pt>
                <c:pt idx="2">
                  <c:v>Проведение мероприятий по обеспечению антитеррористической защищенности объектов (территорий) муниципальных образовательных организаций</c:v>
                </c:pt>
                <c:pt idx="3">
                  <c:v>Проведение мероприятий для детей и молодежи</c:v>
                </c:pt>
                <c:pt idx="4">
                  <c:v>Поддержка талантливой молодежи и педагогов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0.91200000000000003</c:v>
                </c:pt>
                <c:pt idx="1">
                  <c:v>4.3999999999999997E-2</c:v>
                </c:pt>
                <c:pt idx="2">
                  <c:v>7.0000000000000036E-3</c:v>
                </c:pt>
                <c:pt idx="3">
                  <c:v>1.7999999999999999E-2</c:v>
                </c:pt>
                <c:pt idx="4">
                  <c:v>1.9000000000000013E-2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6.2011446238761725E-3"/>
          <c:y val="5.0714799137449161E-2"/>
          <c:w val="0.43521895330212607"/>
          <c:h val="0.93591443298335764"/>
        </c:manualLayout>
      </c:layout>
      <c:overlay val="0"/>
      <c:txPr>
        <a:bodyPr/>
        <a:lstStyle/>
        <a:p>
          <a:pPr>
            <a:defRPr sz="900" b="1">
              <a:latin typeface="Cambria" panose="020405030504060302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410909035997089E-2"/>
          <c:y val="0.2138443146037145"/>
          <c:w val="0.98458909096400249"/>
          <c:h val="0.5686713268209846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1.8835555488440885E-2"/>
                  <c:y val="-0.305491878005306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4107742073966E-2"/>
                  <c:y val="-0.31312917495543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0547878714662796E-2"/>
                  <c:y val="-0.28257998715490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Cambria" panose="0204050305040603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2017 г.</c:v>
                </c:pt>
                <c:pt idx="1">
                  <c:v>Факт 2018 г.</c:v>
                </c:pt>
                <c:pt idx="2">
                  <c:v>Факт 2019 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363577.8</c:v>
                </c:pt>
                <c:pt idx="1">
                  <c:v>317945.8</c:v>
                </c:pt>
                <c:pt idx="2">
                  <c:v>382696.3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28006224"/>
        <c:axId val="328006784"/>
        <c:axId val="0"/>
      </c:bar3DChart>
      <c:catAx>
        <c:axId val="328006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328006784"/>
        <c:crosses val="autoZero"/>
        <c:auto val="1"/>
        <c:lblAlgn val="ctr"/>
        <c:lblOffset val="100"/>
        <c:noMultiLvlLbl val="0"/>
      </c:catAx>
      <c:valAx>
        <c:axId val="32800678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328006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4399840806580014"/>
          <c:w val="0.77271999784082035"/>
          <c:h val="0.715474661713982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0"/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explosion val="43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8.8946528146785747E-2"/>
                  <c:y val="-1.223813038331558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46078139969534265"/>
                  <c:y val="4.760982321564748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5895271516031527E-2"/>
                  <c:y val="0.1444895701934263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0945822287448409"/>
                  <c:y val="6.401711620908274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  <c:pt idx="3">
                  <c:v>Другие вопросы в области ЖКХ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6.3E-2</c:v>
                </c:pt>
                <c:pt idx="1">
                  <c:v>0.62700000000000045</c:v>
                </c:pt>
                <c:pt idx="2">
                  <c:v>0.25900000000000001</c:v>
                </c:pt>
                <c:pt idx="3">
                  <c:v>5.1000000000000004E-2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779535167731026"/>
          <c:y val="4.0020695144600771E-2"/>
          <c:w val="0.3722046483226904"/>
          <c:h val="0.84116954099230556"/>
        </c:manualLayout>
      </c:layout>
      <c:overlay val="0"/>
      <c:txPr>
        <a:bodyPr/>
        <a:lstStyle/>
        <a:p>
          <a:pPr>
            <a:defRPr sz="1100"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9.4230755801367333E-2"/>
          <c:w val="1"/>
          <c:h val="0.7195620255728039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1.5252373754206884E-2"/>
                  <c:y val="-0.417910475565955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761354237856863E-2"/>
                  <c:y val="-0.417910475565955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7488516988572539E-2"/>
                  <c:y val="-0.417910475565955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latin typeface="Cambria" panose="0204050305040603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2017 г.</c:v>
                </c:pt>
                <c:pt idx="1">
                  <c:v>Факт 2018 г.</c:v>
                </c:pt>
                <c:pt idx="2">
                  <c:v>Факт 2019 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148711.9</c:v>
                </c:pt>
                <c:pt idx="1">
                  <c:v>148901.1</c:v>
                </c:pt>
                <c:pt idx="2">
                  <c:v>168689.4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28010144"/>
        <c:axId val="328011264"/>
        <c:axId val="0"/>
      </c:bar3DChart>
      <c:catAx>
        <c:axId val="328010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500" b="1">
                <a:latin typeface="Cambria" panose="02040503050406030204" pitchFamily="18" charset="0"/>
              </a:defRPr>
            </a:pPr>
            <a:endParaRPr lang="ru-RU"/>
          </a:p>
        </c:txPr>
        <c:crossAx val="328011264"/>
        <c:crosses val="autoZero"/>
        <c:auto val="1"/>
        <c:lblAlgn val="ctr"/>
        <c:lblOffset val="100"/>
        <c:noMultiLvlLbl val="0"/>
      </c:catAx>
      <c:valAx>
        <c:axId val="32801126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3280101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5088609138997094"/>
          <c:y val="0.16969837338986976"/>
          <c:w val="0.83133562349481571"/>
          <c:h val="0.58594487697981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solidFill>
                <a:srgbClr val="0070C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 w="9525" cap="flat" cmpd="sng" algn="ctr">
                <a:solidFill>
                  <a:srgbClr val="0070C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 w="9525" cap="flat" cmpd="sng" algn="ctr">
                <a:solidFill>
                  <a:srgbClr val="0070C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</c:dPt>
          <c:dLbls>
            <c:delete val="1"/>
          </c:dLbls>
          <c:cat>
            <c:strRef>
              <c:f>Лист1!$A$1:$A$2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Лист1!$B$1:$B$2</c:f>
              <c:numCache>
                <c:formatCode>#,##0.0</c:formatCode>
                <c:ptCount val="2"/>
                <c:pt idx="0">
                  <c:v>107482</c:v>
                </c:pt>
                <c:pt idx="1">
                  <c:v>123844.1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28011824"/>
        <c:axId val="328013504"/>
        <c:axId val="0"/>
      </c:bar3DChart>
      <c:catAx>
        <c:axId val="328011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2"/>
                </a:solidFill>
              </a:defRPr>
            </a:pPr>
            <a:endParaRPr lang="ru-RU"/>
          </a:p>
        </c:txPr>
        <c:crossAx val="328013504"/>
        <c:crosses val="autoZero"/>
        <c:auto val="1"/>
        <c:lblAlgn val="ctr"/>
        <c:lblOffset val="100"/>
        <c:noMultiLvlLbl val="0"/>
      </c:catAx>
      <c:valAx>
        <c:axId val="32801350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328011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137314563058846E-2"/>
          <c:y val="7.3209894917336302E-2"/>
          <c:w val="0.89908382421936051"/>
          <c:h val="0.7265319271357280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00B0F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Ref>
              <c:f>Лист1!$A$2:$A$3</c:f>
              <c:strCache>
                <c:ptCount val="2"/>
                <c:pt idx="0">
                  <c:v>2018 г.</c:v>
                </c:pt>
                <c:pt idx="1">
                  <c:v>2019 г.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43283.9</c:v>
                </c:pt>
                <c:pt idx="1">
                  <c:v>45005.4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28016304"/>
        <c:axId val="328016864"/>
        <c:axId val="0"/>
      </c:bar3DChart>
      <c:catAx>
        <c:axId val="328016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Cambria" panose="02040503050406030204" pitchFamily="18" charset="0"/>
              </a:defRPr>
            </a:pPr>
            <a:endParaRPr lang="ru-RU"/>
          </a:p>
        </c:txPr>
        <c:crossAx val="328016864"/>
        <c:crosses val="autoZero"/>
        <c:auto val="1"/>
        <c:lblAlgn val="ctr"/>
        <c:lblOffset val="100"/>
        <c:noMultiLvlLbl val="0"/>
      </c:catAx>
      <c:valAx>
        <c:axId val="32801686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328016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8871462492868"/>
          <c:y val="0.15319111648001554"/>
          <c:w val="0.70750872313622371"/>
          <c:h val="0.766134553124770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Норматив отчислений в бюджет ГО по налогу на доходы физических лиц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228600" h="25400" prst="coolSlant"/>
            </a:sp3d>
          </c:spPr>
          <c:invertIfNegative val="0"/>
          <c:dLbls>
            <c:dLbl>
              <c:idx val="0"/>
              <c:layout>
                <c:manualLayout>
                  <c:x val="-0.31387755409474305"/>
                  <c:y val="0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33480272436772596"/>
                  <c:y val="-5.039122637167299E-3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2750165235877749"/>
                  <c:y val="5.039122637167299E-3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0.51</c:v>
                </c:pt>
                <c:pt idx="1">
                  <c:v>0.47</c:v>
                </c:pt>
                <c:pt idx="2">
                  <c:v>0.41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318139104"/>
        <c:axId val="318139664"/>
      </c:barChart>
      <c:catAx>
        <c:axId val="3181391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2">
                    <a:lumMod val="75000"/>
                  </a:schemeClr>
                </a:solidFill>
              </a:defRPr>
            </a:pPr>
            <a:endParaRPr lang="ru-RU"/>
          </a:p>
        </c:txPr>
        <c:crossAx val="318139664"/>
        <c:crosses val="autoZero"/>
        <c:auto val="1"/>
        <c:lblAlgn val="ctr"/>
        <c:lblOffset val="100"/>
        <c:noMultiLvlLbl val="0"/>
      </c:catAx>
      <c:valAx>
        <c:axId val="318139664"/>
        <c:scaling>
          <c:orientation val="minMax"/>
        </c:scaling>
        <c:delete val="0"/>
        <c:axPos val="b"/>
        <c:majorGridlines/>
        <c:numFmt formatCode="0%" sourceLinked="1"/>
        <c:majorTickMark val="none"/>
        <c:minorTickMark val="none"/>
        <c:tickLblPos val="nextTo"/>
        <c:spPr>
          <a:ln w="9525"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</a:defRPr>
            </a:pPr>
            <a:endParaRPr lang="ru-RU"/>
          </a:p>
        </c:txPr>
        <c:crossAx val="318139104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1600" b="1">
                <a:solidFill>
                  <a:schemeClr val="tx2">
                    <a:lumMod val="75000"/>
                  </a:schemeClr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5.0000094151497344E-2"/>
          <c:y val="1.5117367911501891E-2"/>
          <c:w val="0.89999981169700582"/>
          <c:h val="0.11096184930938811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scene3d>
      <a:camera prst="orthographicFront"/>
      <a:lightRig rig="threePt" dir="t"/>
    </a:scene3d>
    <a:sp3d>
      <a:bevelT w="203200" prst="coolSlant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6212589923061997"/>
          <c:y val="7.6899896845207524E-2"/>
          <c:w val="0.52499489562051072"/>
          <c:h val="0.919741495226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0.15294090075827033"/>
                  <c:y val="-8.379639501774910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0404237146904436"/>
                  <c:y val="5.381400957959790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98,2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8065855623142521"/>
                  <c:y val="5.381490553900025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93,6%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2982485555620216E-2"/>
                  <c:y val="-0.2465101984698253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96,</a:t>
                    </a:r>
                    <a:r>
                      <a:rPr lang="ru-RU" dirty="0" smtClean="0"/>
                      <a:t>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Составление ПСД на капитальный ремонт филармонического зала в МБУ ДО "Сухоложская детская музыкальная школа"- 820,0 тыс. руб. </c:v>
                </c:pt>
                <c:pt idx="1">
                  <c:v>Выполнение муниципальных заданий по организации предоставления доп.образования детей в сфере культуры - 44 185,4 тыс. руб.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 formatCode="0.0">
                  <c:v>820</c:v>
                </c:pt>
                <c:pt idx="1">
                  <c:v>44185.4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200" b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2.3226883870788525E-2"/>
          <c:y val="3.4136053227156175E-2"/>
          <c:w val="0.42447191900674974"/>
          <c:h val="0.92414210393965257"/>
        </c:manualLayout>
      </c:layout>
      <c:overlay val="1"/>
      <c:spPr>
        <a:ln w="2540"/>
      </c:spPr>
      <c:txPr>
        <a:bodyPr/>
        <a:lstStyle/>
        <a:p>
          <a:pPr>
            <a:defRPr sz="1200" b="1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6621779969940456E-2"/>
          <c:y val="6.2143464660519662E-2"/>
          <c:w val="0.96339505254133251"/>
          <c:h val="0.7378862503247296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1.3310758972273519E-2"/>
                  <c:y val="-0.321824855962392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6638612481212778E-2"/>
                  <c:y val="-0.341701423116479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4974751233091501E-2"/>
                  <c:y val="-0.39288637487856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Cambria" panose="0204050305040603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2017 г.</c:v>
                </c:pt>
                <c:pt idx="1">
                  <c:v>Факт 2018 г.</c:v>
                </c:pt>
                <c:pt idx="2">
                  <c:v>Факт 2019 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36166.9</c:v>
                </c:pt>
                <c:pt idx="1">
                  <c:v>40700.199999999997</c:v>
                </c:pt>
                <c:pt idx="2">
                  <c:v>83419.5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22991312"/>
        <c:axId val="322992432"/>
        <c:axId val="0"/>
      </c:bar3DChart>
      <c:catAx>
        <c:axId val="322991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Cambria" panose="02040503050406030204" pitchFamily="18" charset="0"/>
              </a:defRPr>
            </a:pPr>
            <a:endParaRPr lang="ru-RU"/>
          </a:p>
        </c:txPr>
        <c:crossAx val="322992432"/>
        <c:crosses val="autoZero"/>
        <c:auto val="1"/>
        <c:lblAlgn val="ctr"/>
        <c:lblOffset val="100"/>
        <c:noMultiLvlLbl val="0"/>
      </c:catAx>
      <c:valAx>
        <c:axId val="32299243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322991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0"/>
      <c:depthPercent val="9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626827485380125E-3"/>
          <c:y val="1.4970060890416482E-2"/>
          <c:w val="0.63735490175633436"/>
          <c:h val="0.9726892117807021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</c:spPr>
          <c:explosion val="27"/>
          <c:dPt>
            <c:idx val="0"/>
            <c:bubble3D val="0"/>
            <c:explosion val="19"/>
            <c:spPr>
              <a:solidFill>
                <a:srgbClr val="7030A0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explosion val="66"/>
            <c:spPr>
              <a:solidFill>
                <a:srgbClr val="92D050"/>
              </a:soli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bubble3D val="0"/>
            <c:explosion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9.0965886939571167E-2"/>
                  <c:y val="-6.6504737589533083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2840716374269023"/>
                  <c:y val="-0.31905910186382663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8157894736842277E-2"/>
                  <c:y val="4.0964300138097473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Пенсионное обеспечение -                                                                  7 935,4 тыс. руб.</c:v>
                </c:pt>
                <c:pt idx="1">
                  <c:v>Социальное обеспечение населения - 137 376,4 тыс. руб.</c:v>
                </c:pt>
                <c:pt idx="2">
                  <c:v>Другие вопросы в области социальной политики - 8 199,0 тыс. руб.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5.1999999999999998E-2</c:v>
                </c:pt>
                <c:pt idx="1">
                  <c:v>0.89500000000000002</c:v>
                </c:pt>
                <c:pt idx="2">
                  <c:v>5.3000000000000012E-2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014982068075847"/>
          <c:y val="2.2352344448500452E-2"/>
          <c:w val="0.37347202789572115"/>
          <c:h val="0.86049400595701009"/>
        </c:manualLayout>
      </c:layout>
      <c:overlay val="0"/>
      <c:txPr>
        <a:bodyPr/>
        <a:lstStyle/>
        <a:p>
          <a:pPr>
            <a:defRPr sz="1400" b="1">
              <a:latin typeface="Cambria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1630196225576645E-2"/>
          <c:y val="4.5117725937428202E-2"/>
          <c:w val="0.96339505254133251"/>
          <c:h val="0.5982071015678388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2.6621779969940456E-2"/>
                  <c:y val="-0.418364367783425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9949502466183092E-2"/>
                  <c:y val="-0.38144986474371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4957918721819211E-2"/>
                  <c:y val="-0.352738584601710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Cambria" panose="0204050305040603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2017 г.</c:v>
                </c:pt>
                <c:pt idx="1">
                  <c:v>Факт 2018 г.</c:v>
                </c:pt>
                <c:pt idx="2">
                  <c:v>Факт 2019 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19572.099999999984</c:v>
                </c:pt>
                <c:pt idx="1">
                  <c:v>12687.1</c:v>
                </c:pt>
                <c:pt idx="2">
                  <c:v>7372.6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37905776"/>
        <c:axId val="337906336"/>
        <c:axId val="0"/>
      </c:bar3DChart>
      <c:catAx>
        <c:axId val="337905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Cambria" panose="02040503050406030204" pitchFamily="18" charset="0"/>
              </a:defRPr>
            </a:pPr>
            <a:endParaRPr lang="ru-RU"/>
          </a:p>
        </c:txPr>
        <c:crossAx val="337906336"/>
        <c:crosses val="autoZero"/>
        <c:auto val="1"/>
        <c:lblAlgn val="ctr"/>
        <c:lblOffset val="100"/>
        <c:noMultiLvlLbl val="0"/>
      </c:catAx>
      <c:valAx>
        <c:axId val="33790633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337905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2.0596897763323747E-2"/>
                  <c:y val="-0.417910475565955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6668894253051571E-2"/>
                  <c:y val="-0.417910475565955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4614549000728316E-2"/>
                  <c:y val="-0.417910475565955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latin typeface="Cambria" panose="0204050305040603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2017 г.</c:v>
                </c:pt>
                <c:pt idx="1">
                  <c:v>Факт 2018 г.</c:v>
                </c:pt>
                <c:pt idx="2">
                  <c:v>Факт 2019 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4930</c:v>
                </c:pt>
                <c:pt idx="1">
                  <c:v>4065</c:v>
                </c:pt>
                <c:pt idx="2">
                  <c:v>5233.5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37911376"/>
        <c:axId val="337911936"/>
        <c:axId val="0"/>
      </c:bar3DChart>
      <c:catAx>
        <c:axId val="337911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500" b="1">
                <a:latin typeface="Cambria" panose="02040503050406030204" pitchFamily="18" charset="0"/>
              </a:defRPr>
            </a:pPr>
            <a:endParaRPr lang="ru-RU"/>
          </a:p>
        </c:txPr>
        <c:crossAx val="337911936"/>
        <c:crosses val="autoZero"/>
        <c:auto val="1"/>
        <c:lblAlgn val="ctr"/>
        <c:lblOffset val="100"/>
        <c:noMultiLvlLbl val="0"/>
      </c:catAx>
      <c:valAx>
        <c:axId val="33791193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337911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Объем муниципального долга </a:t>
            </a:r>
            <a:r>
              <a:rPr lang="ru-RU" smtClean="0"/>
              <a:t> 2013-2020 </a:t>
            </a:r>
            <a:r>
              <a:rPr lang="ru-RU"/>
              <a:t>гг.</a:t>
            </a:r>
          </a:p>
        </c:rich>
      </c:tx>
      <c:layout>
        <c:manualLayout>
          <c:xMode val="edge"/>
          <c:yMode val="edge"/>
          <c:x val="0.24346336487744463"/>
          <c:y val="3.5094704264882182E-3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20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89366905661278"/>
          <c:y val="5.9412165919385806E-2"/>
          <c:w val="0.86049169139936865"/>
          <c:h val="0.71279253696324951"/>
        </c:manualLayout>
      </c:layout>
      <c:line3D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-5.0642905706498452E-2"/>
                  <c:y val="2.5501183238882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4814749353388188E-2"/>
                  <c:y val="0.117247645399778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3495391413482435E-2"/>
                  <c:y val="0.1096884235771391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 smtClean="0"/>
                      <a:t>12657,2</a:t>
                    </a:r>
                    <a:endParaRPr lang="en-US" sz="12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3580773616711551E-2"/>
                  <c:y val="0.158276409471722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2517249140225871E-2"/>
                  <c:y val="0.102146085534801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2602123506998952E-2"/>
                  <c:y val="7.59349982311295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0216425119866443E-2"/>
                  <c:y val="-8.9758887837906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0426480586631924E-2"/>
                  <c:y val="-4.98660487988368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на 01.01.2013</c:v>
                </c:pt>
                <c:pt idx="1">
                  <c:v>на 01.01.2014</c:v>
                </c:pt>
                <c:pt idx="2">
                  <c:v>на 01.01.2015</c:v>
                </c:pt>
                <c:pt idx="3">
                  <c:v>на 01.01.2016</c:v>
                </c:pt>
                <c:pt idx="4">
                  <c:v>на 01.01.2017</c:v>
                </c:pt>
                <c:pt idx="5">
                  <c:v>на 01.01.2018</c:v>
                </c:pt>
                <c:pt idx="6">
                  <c:v>на 01.01.2019 </c:v>
                </c:pt>
                <c:pt idx="7">
                  <c:v>на 01.01.2020 (прогноз)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0</c:v>
                </c:pt>
                <c:pt idx="1">
                  <c:v>5900</c:v>
                </c:pt>
                <c:pt idx="2">
                  <c:v>12657</c:v>
                </c:pt>
                <c:pt idx="3">
                  <c:v>9028.58</c:v>
                </c:pt>
                <c:pt idx="4">
                  <c:v>5400</c:v>
                </c:pt>
                <c:pt idx="5">
                  <c:v>1771.4</c:v>
                </c:pt>
                <c:pt idx="6">
                  <c:v>5898</c:v>
                </c:pt>
                <c:pt idx="7">
                  <c:v>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342021360"/>
        <c:axId val="342021920"/>
        <c:axId val="322461456"/>
      </c:line3DChart>
      <c:catAx>
        <c:axId val="342021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2021920"/>
        <c:crosses val="autoZero"/>
        <c:auto val="1"/>
        <c:lblAlgn val="ctr"/>
        <c:lblOffset val="100"/>
        <c:noMultiLvlLbl val="0"/>
      </c:catAx>
      <c:valAx>
        <c:axId val="342021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2021360"/>
        <c:crosses val="autoZero"/>
        <c:crossBetween val="between"/>
      </c:valAx>
      <c:serAx>
        <c:axId val="322461456"/>
        <c:scaling>
          <c:orientation val="minMax"/>
        </c:scaling>
        <c:delete val="1"/>
        <c:axPos val="b"/>
        <c:majorTickMark val="out"/>
        <c:minorTickMark val="none"/>
        <c:tickLblPos val="none"/>
        <c:crossAx val="342021920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5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281197683016064"/>
          <c:y val="5.0457935229418951E-2"/>
          <c:w val="0.82717174145401473"/>
          <c:h val="0.816625767071632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7542124949079735E-2"/>
                  <c:y val="0.200914965677214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1894882050142579E-2"/>
                  <c:y val="0.245227092823019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9017107260986596E-2"/>
                  <c:y val="0.3011374157080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16165</c:v>
                </c:pt>
                <c:pt idx="1">
                  <c:v>16607</c:v>
                </c:pt>
                <c:pt idx="2">
                  <c:v>17572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gapDepth val="38"/>
        <c:shape val="cylinder"/>
        <c:axId val="318133504"/>
        <c:axId val="318134064"/>
        <c:axId val="0"/>
      </c:bar3DChart>
      <c:catAx>
        <c:axId val="318133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0070C0"/>
            </a:solidFill>
          </a:ln>
        </c:spPr>
        <c:txPr>
          <a:bodyPr/>
          <a:lstStyle/>
          <a:p>
            <a:pPr>
              <a:defRPr sz="1300" b="1" baseline="0">
                <a:solidFill>
                  <a:schemeClr val="tx2"/>
                </a:solidFill>
              </a:defRPr>
            </a:pPr>
            <a:endParaRPr lang="ru-RU"/>
          </a:p>
        </c:txPr>
        <c:crossAx val="318134064"/>
        <c:crosses val="autoZero"/>
        <c:auto val="1"/>
        <c:lblAlgn val="ctr"/>
        <c:lblOffset val="100"/>
        <c:noMultiLvlLbl val="0"/>
      </c:catAx>
      <c:valAx>
        <c:axId val="318134064"/>
        <c:scaling>
          <c:orientation val="minMax"/>
        </c:scaling>
        <c:delete val="0"/>
        <c:axPos val="l"/>
        <c:majorGridlines>
          <c:spPr>
            <a:ln w="6350">
              <a:solidFill>
                <a:schemeClr val="tx2">
                  <a:lumMod val="40000"/>
                  <a:lumOff val="60000"/>
                </a:schemeClr>
              </a:solidFill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500" baseline="0"/>
            </a:pPr>
            <a:endParaRPr lang="ru-RU"/>
          </a:p>
        </c:txPr>
        <c:crossAx val="318133504"/>
        <c:crosses val="autoZero"/>
        <c:crossBetween val="between"/>
      </c:valAx>
      <c:spPr>
        <a:solidFill>
          <a:schemeClr val="bg1"/>
        </a:solidFill>
        <a:ln w="6350">
          <a:solidFill>
            <a:srgbClr val="9C5BCD"/>
          </a:solidFill>
        </a:ln>
      </c:spPr>
    </c:plotArea>
    <c:plotVisOnly val="1"/>
    <c:dispBlanksAs val="gap"/>
    <c:showDLblsOverMax val="0"/>
  </c:chart>
  <c:spPr>
    <a:solidFill>
      <a:srgbClr val="0070C0"/>
    </a:solidFill>
    <a:ln w="38100">
      <a:solidFill>
        <a:srgbClr val="0070C0">
          <a:alpha val="67000"/>
        </a:srgbClr>
      </a:solidFill>
    </a:ln>
    <a:effectLst>
      <a:glow>
        <a:schemeClr val="accent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935391164199648"/>
          <c:y val="1.1767567136415042E-2"/>
          <c:w val="0.8241138906669554"/>
          <c:h val="0.8295015831574269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9C5BCD"/>
            </a:solidFill>
          </c:spPr>
          <c:invertIfNegative val="0"/>
          <c:dLbls>
            <c:dLbl>
              <c:idx val="0"/>
              <c:layout>
                <c:manualLayout>
                  <c:x val="4.4039951711006699E-2"/>
                  <c:y val="0.318122547787087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528483075097668E-2"/>
                  <c:y val="0.222373318169326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8315817812596313E-2"/>
                  <c:y val="0.244761546962618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41254</c:v>
                </c:pt>
                <c:pt idx="1">
                  <c:v>24209</c:v>
                </c:pt>
                <c:pt idx="2">
                  <c:v>25973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"/>
        <c:gapDepth val="14"/>
        <c:shape val="cylinder"/>
        <c:axId val="319630640"/>
        <c:axId val="319631200"/>
        <c:axId val="0"/>
      </c:bar3DChart>
      <c:catAx>
        <c:axId val="319630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 b="1" baseline="0">
                <a:solidFill>
                  <a:srgbClr val="7030A0"/>
                </a:solidFill>
              </a:defRPr>
            </a:pPr>
            <a:endParaRPr lang="ru-RU"/>
          </a:p>
        </c:txPr>
        <c:crossAx val="319631200"/>
        <c:crosses val="autoZero"/>
        <c:auto val="1"/>
        <c:lblAlgn val="ctr"/>
        <c:lblOffset val="100"/>
        <c:noMultiLvlLbl val="0"/>
      </c:catAx>
      <c:valAx>
        <c:axId val="31963120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319630640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34554526727665424"/>
          <c:y val="2.3391406802752909E-2"/>
          <c:w val="0.56852136161116196"/>
          <c:h val="0.13663083019265665"/>
        </c:manualLayout>
      </c:layout>
      <c:overlay val="0"/>
      <c:txPr>
        <a:bodyPr/>
        <a:lstStyle/>
        <a:p>
          <a:pPr>
            <a:defRPr sz="1600" b="1">
              <a:solidFill>
                <a:srgbClr val="7030A0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38100">
      <a:solidFill>
        <a:srgbClr val="9C5BCD"/>
      </a:solidFill>
    </a:ln>
    <a:effectLst>
      <a:glow>
        <a:schemeClr val="accent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Госпошлина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127211854050115E-2"/>
                  <c:y val="0.297857621083037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1932826672742576E-2"/>
                  <c:y val="0.176562253316882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4550539582230977E-2"/>
                  <c:y val="0.148092828866968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6995</c:v>
                </c:pt>
                <c:pt idx="1">
                  <c:v>6726</c:v>
                </c:pt>
                <c:pt idx="2">
                  <c:v>6726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gapDepth val="96"/>
        <c:shape val="cylinder"/>
        <c:axId val="319640720"/>
        <c:axId val="319641280"/>
        <c:axId val="0"/>
      </c:bar3DChart>
      <c:catAx>
        <c:axId val="319640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C00000"/>
                </a:solidFill>
              </a:defRPr>
            </a:pPr>
            <a:endParaRPr lang="ru-RU"/>
          </a:p>
        </c:txPr>
        <c:crossAx val="319641280"/>
        <c:crosses val="autoZero"/>
        <c:auto val="1"/>
        <c:lblAlgn val="ctr"/>
        <c:lblOffset val="100"/>
        <c:noMultiLvlLbl val="0"/>
      </c:catAx>
      <c:valAx>
        <c:axId val="31964128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319640720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b="1">
                <a:solidFill>
                  <a:srgbClr val="C0000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3756552944211472"/>
          <c:y val="5.1054268823931846E-2"/>
          <c:w val="0.41011215326357336"/>
          <c:h val="0.12882011647828603"/>
        </c:manualLayout>
      </c:layout>
      <c:overlay val="0"/>
    </c:legend>
    <c:plotVisOnly val="1"/>
    <c:dispBlanksAs val="gap"/>
    <c:showDLblsOverMax val="0"/>
  </c:chart>
  <c:spPr>
    <a:solidFill>
      <a:schemeClr val="bg1">
        <a:lumMod val="95000"/>
      </a:schemeClr>
    </a:solidFill>
    <a:ln w="38100">
      <a:solidFill>
        <a:schemeClr val="accent6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5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281197683016064"/>
          <c:y val="5.0457935229418951E-2"/>
          <c:w val="0.82717174145401473"/>
          <c:h val="0.816625767071632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7542124949079735E-2"/>
                  <c:y val="0.200914965677214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1894882050142579E-2"/>
                  <c:y val="0.245227092823019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9017107260986596E-2"/>
                  <c:y val="0.3011374157080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16165</c:v>
                </c:pt>
                <c:pt idx="1">
                  <c:v>16607</c:v>
                </c:pt>
                <c:pt idx="2">
                  <c:v>17572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gapDepth val="38"/>
        <c:shape val="cylinder"/>
        <c:axId val="319644640"/>
        <c:axId val="319645200"/>
        <c:axId val="0"/>
      </c:bar3DChart>
      <c:catAx>
        <c:axId val="319644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0070C0"/>
            </a:solidFill>
          </a:ln>
        </c:spPr>
        <c:txPr>
          <a:bodyPr/>
          <a:lstStyle/>
          <a:p>
            <a:pPr>
              <a:defRPr sz="1300" b="1" baseline="0">
                <a:solidFill>
                  <a:schemeClr val="tx2"/>
                </a:solidFill>
              </a:defRPr>
            </a:pPr>
            <a:endParaRPr lang="ru-RU"/>
          </a:p>
        </c:txPr>
        <c:crossAx val="319645200"/>
        <c:crosses val="autoZero"/>
        <c:auto val="1"/>
        <c:lblAlgn val="ctr"/>
        <c:lblOffset val="100"/>
        <c:noMultiLvlLbl val="0"/>
      </c:catAx>
      <c:valAx>
        <c:axId val="319645200"/>
        <c:scaling>
          <c:orientation val="minMax"/>
        </c:scaling>
        <c:delete val="0"/>
        <c:axPos val="l"/>
        <c:majorGridlines>
          <c:spPr>
            <a:ln w="6350">
              <a:solidFill>
                <a:schemeClr val="tx2">
                  <a:lumMod val="40000"/>
                  <a:lumOff val="60000"/>
                </a:schemeClr>
              </a:solidFill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500" baseline="0"/>
            </a:pPr>
            <a:endParaRPr lang="ru-RU"/>
          </a:p>
        </c:txPr>
        <c:crossAx val="319644640"/>
        <c:crosses val="autoZero"/>
        <c:crossBetween val="between"/>
      </c:valAx>
      <c:spPr>
        <a:solidFill>
          <a:schemeClr val="bg1"/>
        </a:solidFill>
        <a:ln w="6350">
          <a:solidFill>
            <a:srgbClr val="9C5BCD"/>
          </a:solidFill>
        </a:ln>
      </c:spPr>
    </c:plotArea>
    <c:plotVisOnly val="1"/>
    <c:dispBlanksAs val="gap"/>
    <c:showDLblsOverMax val="0"/>
  </c:chart>
  <c:spPr>
    <a:solidFill>
      <a:srgbClr val="0070C0"/>
    </a:solidFill>
    <a:ln w="38100">
      <a:solidFill>
        <a:srgbClr val="0070C0">
          <a:alpha val="67000"/>
        </a:srgbClr>
      </a:solidFill>
    </a:ln>
    <a:effectLst>
      <a:glow>
        <a:schemeClr val="accent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50"/>
      <c:depthPercent val="100"/>
      <c:rAngAx val="1"/>
    </c:view3D>
    <c:floor>
      <c:thickness val="0"/>
    </c:floor>
    <c:sideWall>
      <c:thickness val="0"/>
      <c:spPr>
        <a:ln>
          <a:solidFill>
            <a:srgbClr val="00B050"/>
          </a:solidFill>
        </a:ln>
      </c:spPr>
    </c:sideWall>
    <c:backWall>
      <c:thickness val="0"/>
      <c:spPr>
        <a:ln>
          <a:solidFill>
            <a:srgbClr val="00B050"/>
          </a:solidFill>
        </a:ln>
      </c:spPr>
    </c:backWall>
    <c:plotArea>
      <c:layout>
        <c:manualLayout>
          <c:layoutTarget val="inner"/>
          <c:xMode val="edge"/>
          <c:yMode val="edge"/>
          <c:x val="0.17281197683016064"/>
          <c:y val="4.7875934671510759E-2"/>
          <c:w val="0.82717174145401473"/>
          <c:h val="0.816625767071632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3.7542124949079735E-2"/>
                  <c:y val="0.200914965677214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1894882050142579E-2"/>
                  <c:y val="0.245227092823019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9017107260986596E-2"/>
                  <c:y val="0.3011374157080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37449</c:v>
                </c:pt>
                <c:pt idx="1">
                  <c:v>37089</c:v>
                </c:pt>
                <c:pt idx="2">
                  <c:v>49891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gapDepth val="38"/>
        <c:shape val="cylinder"/>
        <c:axId val="318134624"/>
        <c:axId val="209528656"/>
        <c:axId val="0"/>
      </c:bar3DChart>
      <c:catAx>
        <c:axId val="318134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00B050"/>
            </a:solidFill>
          </a:ln>
        </c:spPr>
        <c:txPr>
          <a:bodyPr/>
          <a:lstStyle/>
          <a:p>
            <a:pPr>
              <a:defRPr sz="1300" b="1" baseline="0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209528656"/>
        <c:crosses val="autoZero"/>
        <c:auto val="1"/>
        <c:lblAlgn val="ctr"/>
        <c:lblOffset val="100"/>
        <c:noMultiLvlLbl val="0"/>
      </c:catAx>
      <c:valAx>
        <c:axId val="209528656"/>
        <c:scaling>
          <c:orientation val="minMax"/>
        </c:scaling>
        <c:delete val="0"/>
        <c:axPos val="l"/>
        <c:majorGridlines>
          <c:spPr>
            <a:ln w="6350">
              <a:solidFill>
                <a:schemeClr val="tx2">
                  <a:lumMod val="40000"/>
                  <a:lumOff val="60000"/>
                </a:schemeClr>
              </a:solidFill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500" baseline="0"/>
            </a:pPr>
            <a:endParaRPr lang="ru-RU"/>
          </a:p>
        </c:txPr>
        <c:crossAx val="318134624"/>
        <c:crosses val="autoZero"/>
        <c:crossBetween val="between"/>
      </c:valAx>
      <c:spPr>
        <a:solidFill>
          <a:schemeClr val="bg1"/>
        </a:solidFill>
        <a:ln w="6350">
          <a:solidFill>
            <a:srgbClr val="9C5BCD"/>
          </a:solidFill>
        </a:ln>
      </c:spPr>
    </c:plotArea>
    <c:plotVisOnly val="1"/>
    <c:dispBlanksAs val="gap"/>
    <c:showDLblsOverMax val="0"/>
  </c:chart>
  <c:spPr>
    <a:solidFill>
      <a:srgbClr val="0070C0"/>
    </a:solidFill>
    <a:ln w="38100">
      <a:solidFill>
        <a:srgbClr val="00B050">
          <a:alpha val="67000"/>
        </a:srgbClr>
      </a:solidFill>
    </a:ln>
    <a:effectLst>
      <a:glow>
        <a:schemeClr val="accent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30"/>
      <c:depthPercent val="10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2904009720534804E-2"/>
          <c:y val="7.5757575757576523E-3"/>
          <c:w val="0.91859052247873663"/>
          <c:h val="0.80303030303030298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5914160"/>
        <c:axId val="205914720"/>
        <c:axId val="0"/>
      </c:bar3DChart>
      <c:catAx>
        <c:axId val="205914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2"/>
            </a:pPr>
            <a:endParaRPr lang="ru-RU"/>
          </a:p>
        </c:txPr>
        <c:crossAx val="205914720"/>
        <c:crosses val="autoZero"/>
        <c:auto val="1"/>
        <c:lblAlgn val="ctr"/>
        <c:lblOffset val="100"/>
        <c:noMultiLvlLbl val="0"/>
      </c:catAx>
      <c:valAx>
        <c:axId val="205914720"/>
        <c:scaling>
          <c:orientation val="minMax"/>
        </c:scaling>
        <c:delete val="0"/>
        <c:axPos val="l"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102"/>
            </a:pPr>
            <a:endParaRPr lang="ru-RU"/>
          </a:p>
        </c:txPr>
        <c:crossAx val="2059141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 w="152400" h="50800" prst="softRound"/>
    </a:sp3d>
  </c:spPr>
  <c:txPr>
    <a:bodyPr/>
    <a:lstStyle/>
    <a:p>
      <a:pPr>
        <a:defRPr sz="1803"/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8FA69B-F152-4353-8A12-A0EB8A38A551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A2D44A-E69F-42C0-ACB8-E153177EFD21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ООО «СЛК Цемент»                                 </a:t>
          </a:r>
        </a:p>
        <a:p>
          <a:pPr algn="l"/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 58 998 тыс. руб.(10,2 %)  </a:t>
          </a:r>
          <a:endParaRPr lang="ru-RU" sz="1400" b="1" dirty="0">
            <a:solidFill>
              <a:schemeClr val="tx2">
                <a:lumMod val="75000"/>
              </a:schemeClr>
            </a:solidFill>
          </a:endParaRPr>
        </a:p>
      </dgm:t>
    </dgm:pt>
    <dgm:pt modelId="{5411E508-C3D9-449A-8274-E6DAD7F696D3}" type="parTrans" cxnId="{7CFD8931-78BC-4887-87E2-01FF189CA519}">
      <dgm:prSet/>
      <dgm:spPr/>
      <dgm:t>
        <a:bodyPr/>
        <a:lstStyle/>
        <a:p>
          <a:endParaRPr lang="ru-RU"/>
        </a:p>
      </dgm:t>
    </dgm:pt>
    <dgm:pt modelId="{75AFADC1-610F-4636-8EC3-1BC572FD0EBE}" type="sibTrans" cxnId="{7CFD8931-78BC-4887-87E2-01FF189CA519}">
      <dgm:prSet/>
      <dgm:spPr/>
      <dgm:t>
        <a:bodyPr/>
        <a:lstStyle/>
        <a:p>
          <a:endParaRPr lang="ru-RU"/>
        </a:p>
      </dgm:t>
    </dgm:pt>
    <dgm:pt modelId="{65806BF6-B3BE-4ED2-A14E-599B1EC29988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sz="1200" b="1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ООО «Староцементный завод»                                      </a:t>
          </a:r>
        </a:p>
        <a:p>
          <a:pPr algn="l"/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24 197 тыс. руб. (4,2 %)</a:t>
          </a:r>
          <a:endParaRPr lang="ru-RU" sz="1400" dirty="0">
            <a:solidFill>
              <a:schemeClr val="tx2">
                <a:lumMod val="75000"/>
              </a:schemeClr>
            </a:solidFill>
          </a:endParaRPr>
        </a:p>
      </dgm:t>
    </dgm:pt>
    <dgm:pt modelId="{389AC65E-2561-4010-85EB-89F6C2B1BE7F}" type="parTrans" cxnId="{B95BED90-2807-49A7-BC6F-3A321272C892}">
      <dgm:prSet/>
      <dgm:spPr/>
      <dgm:t>
        <a:bodyPr/>
        <a:lstStyle/>
        <a:p>
          <a:endParaRPr lang="ru-RU"/>
        </a:p>
      </dgm:t>
    </dgm:pt>
    <dgm:pt modelId="{0D0B234D-3CA8-4631-9E9A-8CAAA8309153}" type="sibTrans" cxnId="{B95BED90-2807-49A7-BC6F-3A321272C892}">
      <dgm:prSet/>
      <dgm:spPr/>
      <dgm:t>
        <a:bodyPr/>
        <a:lstStyle/>
        <a:p>
          <a:endParaRPr lang="ru-RU"/>
        </a:p>
      </dgm:t>
    </dgm:pt>
    <dgm:pt modelId="{0237BCD8-2D58-42E4-B0DC-02F720ADCACA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ОАО «Сухоложский огнеупорный завод» </a:t>
          </a:r>
        </a:p>
        <a:p>
          <a:pPr algn="l"/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26 094 тыс. руб.  (4,5 %) </a:t>
          </a:r>
        </a:p>
      </dgm:t>
    </dgm:pt>
    <dgm:pt modelId="{C4602C20-76EB-4777-9461-A48422B9414B}" type="parTrans" cxnId="{764FB44C-A5D9-4871-A5E6-46B02EC2B243}">
      <dgm:prSet/>
      <dgm:spPr/>
      <dgm:t>
        <a:bodyPr/>
        <a:lstStyle/>
        <a:p>
          <a:endParaRPr lang="ru-RU"/>
        </a:p>
      </dgm:t>
    </dgm:pt>
    <dgm:pt modelId="{C9201E26-D750-42CF-AFBA-30F055B296DB}" type="sibTrans" cxnId="{764FB44C-A5D9-4871-A5E6-46B02EC2B243}">
      <dgm:prSet/>
      <dgm:spPr/>
      <dgm:t>
        <a:bodyPr/>
        <a:lstStyle/>
        <a:p>
          <a:endParaRPr lang="ru-RU"/>
        </a:p>
      </dgm:t>
    </dgm:pt>
    <dgm:pt modelId="{496089B1-692C-48F8-89D5-B9F16530D402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ООО «ФОРЭС» </a:t>
          </a:r>
        </a:p>
        <a:p>
          <a:pPr algn="l"/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 28 892 тыс. руб. (5,0 %)</a:t>
          </a:r>
          <a:endParaRPr lang="ru-RU" sz="1400" b="1" dirty="0">
            <a:solidFill>
              <a:schemeClr val="tx2">
                <a:lumMod val="75000"/>
              </a:schemeClr>
            </a:solidFill>
          </a:endParaRPr>
        </a:p>
      </dgm:t>
    </dgm:pt>
    <dgm:pt modelId="{A661B794-C67B-4417-933C-7F35BEAB0176}" type="parTrans" cxnId="{4E42F750-D14E-41B3-B4AF-89E4540A27C9}">
      <dgm:prSet/>
      <dgm:spPr/>
      <dgm:t>
        <a:bodyPr/>
        <a:lstStyle/>
        <a:p>
          <a:endParaRPr lang="ru-RU"/>
        </a:p>
      </dgm:t>
    </dgm:pt>
    <dgm:pt modelId="{4FED81E5-97C9-47CB-BF8B-16FED95581D7}" type="sibTrans" cxnId="{4E42F750-D14E-41B3-B4AF-89E4540A27C9}">
      <dgm:prSet/>
      <dgm:spPr/>
      <dgm:t>
        <a:bodyPr/>
        <a:lstStyle/>
        <a:p>
          <a:endParaRPr lang="ru-RU"/>
        </a:p>
      </dgm:t>
    </dgm:pt>
    <dgm:pt modelId="{E664F0DC-94BA-4995-BD1A-7BE4D67DA8EB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 АО «</a:t>
          </a:r>
          <a:r>
            <a:rPr lang="ru-RU" sz="1600" b="1" dirty="0" smtClean="0">
              <a:solidFill>
                <a:schemeClr val="tx2">
                  <a:lumMod val="75000"/>
                </a:schemeClr>
              </a:solidFill>
            </a:rPr>
            <a:t>С</a:t>
          </a:r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ухоложское Литье»                                          </a:t>
          </a:r>
        </a:p>
        <a:p>
          <a:pPr algn="l"/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 19 785 тыс. руб. (3,4 %)</a:t>
          </a:r>
          <a:endParaRPr lang="ru-RU" sz="1400" b="1" dirty="0">
            <a:solidFill>
              <a:schemeClr val="tx2">
                <a:lumMod val="75000"/>
              </a:schemeClr>
            </a:solidFill>
          </a:endParaRPr>
        </a:p>
      </dgm:t>
    </dgm:pt>
    <dgm:pt modelId="{68DA9A52-3774-4354-AB62-503DCFC7B18A}" type="parTrans" cxnId="{DE24C7C0-F5DA-4721-97D9-76904BAF609A}">
      <dgm:prSet/>
      <dgm:spPr/>
      <dgm:t>
        <a:bodyPr/>
        <a:lstStyle/>
        <a:p>
          <a:endParaRPr lang="ru-RU"/>
        </a:p>
      </dgm:t>
    </dgm:pt>
    <dgm:pt modelId="{0B400233-42D9-40E3-B80E-C46A2CF9D58B}" type="sibTrans" cxnId="{DE24C7C0-F5DA-4721-97D9-76904BAF609A}">
      <dgm:prSet/>
      <dgm:spPr/>
      <dgm:t>
        <a:bodyPr/>
        <a:lstStyle/>
        <a:p>
          <a:endParaRPr lang="ru-RU"/>
        </a:p>
      </dgm:t>
    </dgm:pt>
    <dgm:pt modelId="{5B433258-E48C-412C-8CAF-5FB6B1D7011C}" type="pres">
      <dgm:prSet presAssocID="{598FA69B-F152-4353-8A12-A0EB8A38A551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C8E35D9D-D3CF-4FA5-BA60-93F575565D6B}" type="pres">
      <dgm:prSet presAssocID="{598FA69B-F152-4353-8A12-A0EB8A38A551}" presName="pyramid" presStyleLbl="node1" presStyleIdx="0" presStyleCnt="1" custAng="10800000" custScaleX="166478" custLinFactNeighborX="-370" custLinFactNeighborY="-1351"/>
      <dgm:spPr/>
      <dgm:t>
        <a:bodyPr/>
        <a:lstStyle/>
        <a:p>
          <a:endParaRPr lang="ru-RU"/>
        </a:p>
      </dgm:t>
    </dgm:pt>
    <dgm:pt modelId="{01715E57-1B5F-4A63-8D1F-64A32F5EC750}" type="pres">
      <dgm:prSet presAssocID="{598FA69B-F152-4353-8A12-A0EB8A38A551}" presName="theList" presStyleCnt="0"/>
      <dgm:spPr/>
      <dgm:t>
        <a:bodyPr/>
        <a:lstStyle/>
        <a:p>
          <a:endParaRPr lang="ru-RU"/>
        </a:p>
      </dgm:t>
    </dgm:pt>
    <dgm:pt modelId="{1407F73B-CEC3-425F-AF03-F0C07C4E2059}" type="pres">
      <dgm:prSet presAssocID="{CAA2D44A-E69F-42C0-ACB8-E153177EFD21}" presName="aNode" presStyleLbl="fgAcc1" presStyleIdx="0" presStyleCnt="5" custAng="0" custScaleX="121757" custScaleY="128932" custLinFactY="-49071" custLinFactNeighborX="-189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06DA4-3B49-44CB-8438-0F264B2CFE82}" type="pres">
      <dgm:prSet presAssocID="{CAA2D44A-E69F-42C0-ACB8-E153177EFD21}" presName="aSpace" presStyleCnt="0"/>
      <dgm:spPr/>
      <dgm:t>
        <a:bodyPr/>
        <a:lstStyle/>
        <a:p>
          <a:endParaRPr lang="ru-RU"/>
        </a:p>
      </dgm:t>
    </dgm:pt>
    <dgm:pt modelId="{4AE3E91E-717D-4ACC-877C-C664195EF708}" type="pres">
      <dgm:prSet presAssocID="{65806BF6-B3BE-4ED2-A14E-599B1EC29988}" presName="aNode" presStyleLbl="fgAcc1" presStyleIdx="1" presStyleCnt="5" custScaleX="123769" custScaleY="119213" custLinFactY="212809" custLinFactNeighborX="-1629" custLinFactNeighborY="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93E403-998F-454D-945E-3AFA87391760}" type="pres">
      <dgm:prSet presAssocID="{65806BF6-B3BE-4ED2-A14E-599B1EC29988}" presName="aSpace" presStyleCnt="0"/>
      <dgm:spPr/>
      <dgm:t>
        <a:bodyPr/>
        <a:lstStyle/>
        <a:p>
          <a:endParaRPr lang="ru-RU"/>
        </a:p>
      </dgm:t>
    </dgm:pt>
    <dgm:pt modelId="{BDE2199E-1473-426F-A6A7-CEC986EDBA3A}" type="pres">
      <dgm:prSet presAssocID="{0237BCD8-2D58-42E4-B0DC-02F720ADCACA}" presName="aNode" presStyleLbl="fgAcc1" presStyleIdx="2" presStyleCnt="5" custScaleX="122343" custLinFactNeighborX="-2342" custLinFactNeighborY="-746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034AEA-00B6-4D22-95F1-9198FEEA833C}" type="pres">
      <dgm:prSet presAssocID="{0237BCD8-2D58-42E4-B0DC-02F720ADCACA}" presName="aSpace" presStyleCnt="0"/>
      <dgm:spPr/>
      <dgm:t>
        <a:bodyPr/>
        <a:lstStyle/>
        <a:p>
          <a:endParaRPr lang="ru-RU"/>
        </a:p>
      </dgm:t>
    </dgm:pt>
    <dgm:pt modelId="{ADA2E1D8-3ABE-4687-BCC5-4E41B5382FC5}" type="pres">
      <dgm:prSet presAssocID="{496089B1-692C-48F8-89D5-B9F16530D402}" presName="aNode" presStyleLbl="fgAcc1" presStyleIdx="3" presStyleCnt="5" custScaleX="120409" custScaleY="132059" custLinFactY="-251445" custLinFactNeighborX="-3071" custLinFactNeighborY="-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2115F-ED5D-4533-91D8-B50D72259EA8}" type="pres">
      <dgm:prSet presAssocID="{496089B1-692C-48F8-89D5-B9F16530D402}" presName="aSpace" presStyleCnt="0"/>
      <dgm:spPr/>
      <dgm:t>
        <a:bodyPr/>
        <a:lstStyle/>
        <a:p>
          <a:endParaRPr lang="ru-RU"/>
        </a:p>
      </dgm:t>
    </dgm:pt>
    <dgm:pt modelId="{1713BBD1-4BE5-4D83-9072-34D7AB8A4EEC}" type="pres">
      <dgm:prSet presAssocID="{E664F0DC-94BA-4995-BD1A-7BE4D67DA8EB}" presName="aNode" presStyleLbl="fgAcc1" presStyleIdx="4" presStyleCnt="5" custScaleX="124567" custScaleY="108570" custLinFactNeighborX="-1230" custLinFactNeighborY="570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24B72D-5F74-4C74-B9AE-67376C482D80}" type="pres">
      <dgm:prSet presAssocID="{E664F0DC-94BA-4995-BD1A-7BE4D67DA8EB}" presName="aSpace" presStyleCnt="0"/>
      <dgm:spPr/>
      <dgm:t>
        <a:bodyPr/>
        <a:lstStyle/>
        <a:p>
          <a:endParaRPr lang="ru-RU"/>
        </a:p>
      </dgm:t>
    </dgm:pt>
  </dgm:ptLst>
  <dgm:cxnLst>
    <dgm:cxn modelId="{4E42F750-D14E-41B3-B4AF-89E4540A27C9}" srcId="{598FA69B-F152-4353-8A12-A0EB8A38A551}" destId="{496089B1-692C-48F8-89D5-B9F16530D402}" srcOrd="3" destOrd="0" parTransId="{A661B794-C67B-4417-933C-7F35BEAB0176}" sibTransId="{4FED81E5-97C9-47CB-BF8B-16FED95581D7}"/>
    <dgm:cxn modelId="{EC0E2ECF-DA93-499A-9CBB-61350261F180}" type="presOf" srcId="{0237BCD8-2D58-42E4-B0DC-02F720ADCACA}" destId="{BDE2199E-1473-426F-A6A7-CEC986EDBA3A}" srcOrd="0" destOrd="0" presId="urn:microsoft.com/office/officeart/2005/8/layout/pyramid2"/>
    <dgm:cxn modelId="{9945555B-4DF2-4492-ACC0-20B1D7537468}" type="presOf" srcId="{CAA2D44A-E69F-42C0-ACB8-E153177EFD21}" destId="{1407F73B-CEC3-425F-AF03-F0C07C4E2059}" srcOrd="0" destOrd="0" presId="urn:microsoft.com/office/officeart/2005/8/layout/pyramid2"/>
    <dgm:cxn modelId="{7CFD8931-78BC-4887-87E2-01FF189CA519}" srcId="{598FA69B-F152-4353-8A12-A0EB8A38A551}" destId="{CAA2D44A-E69F-42C0-ACB8-E153177EFD21}" srcOrd="0" destOrd="0" parTransId="{5411E508-C3D9-449A-8274-E6DAD7F696D3}" sibTransId="{75AFADC1-610F-4636-8EC3-1BC572FD0EBE}"/>
    <dgm:cxn modelId="{1C299269-7EB7-4A13-A3F8-B6FB12F10A73}" type="presOf" srcId="{496089B1-692C-48F8-89D5-B9F16530D402}" destId="{ADA2E1D8-3ABE-4687-BCC5-4E41B5382FC5}" srcOrd="0" destOrd="0" presId="urn:microsoft.com/office/officeart/2005/8/layout/pyramid2"/>
    <dgm:cxn modelId="{DE24C7C0-F5DA-4721-97D9-76904BAF609A}" srcId="{598FA69B-F152-4353-8A12-A0EB8A38A551}" destId="{E664F0DC-94BA-4995-BD1A-7BE4D67DA8EB}" srcOrd="4" destOrd="0" parTransId="{68DA9A52-3774-4354-AB62-503DCFC7B18A}" sibTransId="{0B400233-42D9-40E3-B80E-C46A2CF9D58B}"/>
    <dgm:cxn modelId="{B95BED90-2807-49A7-BC6F-3A321272C892}" srcId="{598FA69B-F152-4353-8A12-A0EB8A38A551}" destId="{65806BF6-B3BE-4ED2-A14E-599B1EC29988}" srcOrd="1" destOrd="0" parTransId="{389AC65E-2561-4010-85EB-89F6C2B1BE7F}" sibTransId="{0D0B234D-3CA8-4631-9E9A-8CAAA8309153}"/>
    <dgm:cxn modelId="{1DA07B4A-8F56-4DCF-AD3F-88E64098BECA}" type="presOf" srcId="{598FA69B-F152-4353-8A12-A0EB8A38A551}" destId="{5B433258-E48C-412C-8CAF-5FB6B1D7011C}" srcOrd="0" destOrd="0" presId="urn:microsoft.com/office/officeart/2005/8/layout/pyramid2"/>
    <dgm:cxn modelId="{28C92889-962A-4CBE-8C02-2662D1AE54AD}" type="presOf" srcId="{E664F0DC-94BA-4995-BD1A-7BE4D67DA8EB}" destId="{1713BBD1-4BE5-4D83-9072-34D7AB8A4EEC}" srcOrd="0" destOrd="0" presId="urn:microsoft.com/office/officeart/2005/8/layout/pyramid2"/>
    <dgm:cxn modelId="{027F09CB-604A-47D8-8D60-0F61053A160D}" type="presOf" srcId="{65806BF6-B3BE-4ED2-A14E-599B1EC29988}" destId="{4AE3E91E-717D-4ACC-877C-C664195EF708}" srcOrd="0" destOrd="0" presId="urn:microsoft.com/office/officeart/2005/8/layout/pyramid2"/>
    <dgm:cxn modelId="{764FB44C-A5D9-4871-A5E6-46B02EC2B243}" srcId="{598FA69B-F152-4353-8A12-A0EB8A38A551}" destId="{0237BCD8-2D58-42E4-B0DC-02F720ADCACA}" srcOrd="2" destOrd="0" parTransId="{C4602C20-76EB-4777-9461-A48422B9414B}" sibTransId="{C9201E26-D750-42CF-AFBA-30F055B296DB}"/>
    <dgm:cxn modelId="{F5110EFB-5E06-4C8F-9681-48DF23EE9047}" type="presParOf" srcId="{5B433258-E48C-412C-8CAF-5FB6B1D7011C}" destId="{C8E35D9D-D3CF-4FA5-BA60-93F575565D6B}" srcOrd="0" destOrd="0" presId="urn:microsoft.com/office/officeart/2005/8/layout/pyramid2"/>
    <dgm:cxn modelId="{ECD6859C-096C-407D-AA93-2078B0083813}" type="presParOf" srcId="{5B433258-E48C-412C-8CAF-5FB6B1D7011C}" destId="{01715E57-1B5F-4A63-8D1F-64A32F5EC750}" srcOrd="1" destOrd="0" presId="urn:microsoft.com/office/officeart/2005/8/layout/pyramid2"/>
    <dgm:cxn modelId="{50B2CD61-6713-4FE9-BBBA-D2B1E0F472D4}" type="presParOf" srcId="{01715E57-1B5F-4A63-8D1F-64A32F5EC750}" destId="{1407F73B-CEC3-425F-AF03-F0C07C4E2059}" srcOrd="0" destOrd="0" presId="urn:microsoft.com/office/officeart/2005/8/layout/pyramid2"/>
    <dgm:cxn modelId="{6C5F8FA1-41EC-484B-86BA-F0BEA723ABA1}" type="presParOf" srcId="{01715E57-1B5F-4A63-8D1F-64A32F5EC750}" destId="{AB806DA4-3B49-44CB-8438-0F264B2CFE82}" srcOrd="1" destOrd="0" presId="urn:microsoft.com/office/officeart/2005/8/layout/pyramid2"/>
    <dgm:cxn modelId="{3F55C895-CB0A-42CD-B65C-B760258F2F9C}" type="presParOf" srcId="{01715E57-1B5F-4A63-8D1F-64A32F5EC750}" destId="{4AE3E91E-717D-4ACC-877C-C664195EF708}" srcOrd="2" destOrd="0" presId="urn:microsoft.com/office/officeart/2005/8/layout/pyramid2"/>
    <dgm:cxn modelId="{0276B7C3-B586-4AEB-815A-08FF3E06BF42}" type="presParOf" srcId="{01715E57-1B5F-4A63-8D1F-64A32F5EC750}" destId="{3B93E403-998F-454D-945E-3AFA87391760}" srcOrd="3" destOrd="0" presId="urn:microsoft.com/office/officeart/2005/8/layout/pyramid2"/>
    <dgm:cxn modelId="{3A023049-B0D8-4636-AE87-C2B7857873E2}" type="presParOf" srcId="{01715E57-1B5F-4A63-8D1F-64A32F5EC750}" destId="{BDE2199E-1473-426F-A6A7-CEC986EDBA3A}" srcOrd="4" destOrd="0" presId="urn:microsoft.com/office/officeart/2005/8/layout/pyramid2"/>
    <dgm:cxn modelId="{56DEF260-ABC0-4079-83A8-B106E86729F0}" type="presParOf" srcId="{01715E57-1B5F-4A63-8D1F-64A32F5EC750}" destId="{2F034AEA-00B6-4D22-95F1-9198FEEA833C}" srcOrd="5" destOrd="0" presId="urn:microsoft.com/office/officeart/2005/8/layout/pyramid2"/>
    <dgm:cxn modelId="{993B88B0-43B7-4849-A9F9-57E939D52E56}" type="presParOf" srcId="{01715E57-1B5F-4A63-8D1F-64A32F5EC750}" destId="{ADA2E1D8-3ABE-4687-BCC5-4E41B5382FC5}" srcOrd="6" destOrd="0" presId="urn:microsoft.com/office/officeart/2005/8/layout/pyramid2"/>
    <dgm:cxn modelId="{DB9ACC91-469B-4381-AD16-793B4AB78ED8}" type="presParOf" srcId="{01715E57-1B5F-4A63-8D1F-64A32F5EC750}" destId="{3222115F-ED5D-4533-91D8-B50D72259EA8}" srcOrd="7" destOrd="0" presId="urn:microsoft.com/office/officeart/2005/8/layout/pyramid2"/>
    <dgm:cxn modelId="{EF522F53-4D92-433F-A040-4FF9487EC053}" type="presParOf" srcId="{01715E57-1B5F-4A63-8D1F-64A32F5EC750}" destId="{1713BBD1-4BE5-4D83-9072-34D7AB8A4EEC}" srcOrd="8" destOrd="0" presId="urn:microsoft.com/office/officeart/2005/8/layout/pyramid2"/>
    <dgm:cxn modelId="{535D9CC9-DA41-4399-A1AB-B4558F69AF41}" type="presParOf" srcId="{01715E57-1B5F-4A63-8D1F-64A32F5EC750}" destId="{7624B72D-5F74-4C74-B9AE-67376C482D80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7A442F-DBFE-4D07-881B-A1F64A2028BA}" type="doc">
      <dgm:prSet loTypeId="urn:microsoft.com/office/officeart/2005/8/layout/orgChart1" loCatId="hierarchy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841EF261-3455-4948-871A-60EFACD3B96E}">
      <dgm:prSet phldrT="[Текст]" custT="1"/>
      <dgm:spPr>
        <a:solidFill>
          <a:srgbClr val="DDFAFB">
            <a:alpha val="80000"/>
          </a:srgb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Источники финансирования дефицита бюджета</a:t>
          </a:r>
          <a:endParaRPr lang="ru-RU" sz="1800" b="1" dirty="0">
            <a:solidFill>
              <a:schemeClr val="tx1">
                <a:lumMod val="95000"/>
                <a:lumOff val="5000"/>
              </a:schemeClr>
            </a:solidFill>
            <a:latin typeface="Cambria" pitchFamily="18" charset="0"/>
          </a:endParaRPr>
        </a:p>
      </dgm:t>
    </dgm:pt>
    <dgm:pt modelId="{47458C99-8956-48BD-BACB-9895590AA2C6}" type="parTrans" cxnId="{EC918020-02A3-4A8E-983D-9362B187BC97}">
      <dgm:prSet/>
      <dgm:spPr/>
      <dgm:t>
        <a:bodyPr/>
        <a:lstStyle/>
        <a:p>
          <a:endParaRPr lang="ru-RU"/>
        </a:p>
      </dgm:t>
    </dgm:pt>
    <dgm:pt modelId="{3D785A38-2924-47D1-8395-A8F75AD8B703}" type="sibTrans" cxnId="{EC918020-02A3-4A8E-983D-9362B187BC97}">
      <dgm:prSet/>
      <dgm:spPr/>
      <dgm:t>
        <a:bodyPr/>
        <a:lstStyle/>
        <a:p>
          <a:endParaRPr lang="ru-RU"/>
        </a:p>
      </dgm:t>
    </dgm:pt>
    <dgm:pt modelId="{C7325B33-6C51-42EB-AB9F-44A5356756E4}">
      <dgm:prSet phldrT="[Текст]" custT="1"/>
      <dgm:spPr>
        <a:solidFill>
          <a:srgbClr val="DDFAFB">
            <a:alpha val="70000"/>
          </a:srgbClr>
        </a:solidFill>
        <a:effectLst>
          <a:glow rad="101600">
            <a:schemeClr val="accent1">
              <a:lumMod val="75000"/>
              <a:alpha val="40000"/>
            </a:schemeClr>
          </a:glow>
        </a:effectLst>
      </dgm:spPr>
      <dgm:t>
        <a:bodyPr/>
        <a:lstStyle/>
        <a:p>
          <a:r>
            <a:rPr lang="ru-RU" sz="12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муниципальные займы</a:t>
          </a:r>
          <a:r>
            <a:rPr lang="ru-RU" sz="1200" b="0" u="none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, </a:t>
          </a:r>
        </a:p>
        <a:p>
          <a:r>
            <a:rPr lang="ru-RU" sz="1200" b="0" u="none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осуществляемые путем выпуска муниципальных ценных бумаг от имени городского округа</a:t>
          </a:r>
          <a:endParaRPr lang="ru-RU" sz="1200" b="1" u="sng" dirty="0">
            <a:solidFill>
              <a:schemeClr val="tx1">
                <a:lumMod val="95000"/>
                <a:lumOff val="5000"/>
              </a:schemeClr>
            </a:solidFill>
            <a:latin typeface="Cambria" pitchFamily="18" charset="0"/>
          </a:endParaRPr>
        </a:p>
      </dgm:t>
    </dgm:pt>
    <dgm:pt modelId="{99DCA5EF-D520-42C3-80B6-5A3CC0D73ED4}" type="parTrans" cxnId="{5A7B0158-2482-4DBD-BFA0-08C1F1BBE5DB}">
      <dgm:prSet/>
      <dgm:spPr/>
      <dgm:t>
        <a:bodyPr/>
        <a:lstStyle/>
        <a:p>
          <a:endParaRPr lang="ru-RU"/>
        </a:p>
      </dgm:t>
    </dgm:pt>
    <dgm:pt modelId="{4B4BB33D-D1C3-4BFE-B17F-079C249A1A96}" type="sibTrans" cxnId="{5A7B0158-2482-4DBD-BFA0-08C1F1BBE5DB}">
      <dgm:prSet/>
      <dgm:spPr/>
      <dgm:t>
        <a:bodyPr/>
        <a:lstStyle/>
        <a:p>
          <a:endParaRPr lang="ru-RU"/>
        </a:p>
      </dgm:t>
    </dgm:pt>
    <dgm:pt modelId="{F95C8189-E00D-49F0-85AD-8049368408CA}">
      <dgm:prSet phldrT="[Текст]" custT="1"/>
      <dgm:spPr>
        <a:solidFill>
          <a:srgbClr val="DDFAFB">
            <a:alpha val="70000"/>
          </a:srgbClr>
        </a:solidFill>
        <a:ln>
          <a:noFill/>
        </a:ln>
        <a:effectLst>
          <a:glow rad="101600">
            <a:schemeClr val="accent1">
              <a:lumMod val="75000"/>
              <a:alpha val="40000"/>
            </a:schemeClr>
          </a:glow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2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бюджетные кредиты</a:t>
          </a:r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, </a:t>
          </a:r>
        </a:p>
        <a:p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полученные от бюджетов других уровней бюджетной системы РФ</a:t>
          </a:r>
          <a:endParaRPr lang="ru-RU" sz="1200" dirty="0">
            <a:solidFill>
              <a:schemeClr val="tx1">
                <a:lumMod val="95000"/>
                <a:lumOff val="5000"/>
              </a:schemeClr>
            </a:solidFill>
            <a:latin typeface="Cambria" pitchFamily="18" charset="0"/>
          </a:endParaRPr>
        </a:p>
      </dgm:t>
    </dgm:pt>
    <dgm:pt modelId="{C95532D5-1E08-43C2-B300-3DCA73A99091}" type="parTrans" cxnId="{54BDBEB6-F6F7-43E1-BE06-A5D03A7B6712}">
      <dgm:prSet/>
      <dgm:spPr/>
      <dgm:t>
        <a:bodyPr/>
        <a:lstStyle/>
        <a:p>
          <a:endParaRPr lang="ru-RU"/>
        </a:p>
      </dgm:t>
    </dgm:pt>
    <dgm:pt modelId="{53822A0F-BB76-40EC-AE6E-CC8B18CAE9BB}" type="sibTrans" cxnId="{54BDBEB6-F6F7-43E1-BE06-A5D03A7B6712}">
      <dgm:prSet/>
      <dgm:spPr/>
      <dgm:t>
        <a:bodyPr/>
        <a:lstStyle/>
        <a:p>
          <a:endParaRPr lang="ru-RU"/>
        </a:p>
      </dgm:t>
    </dgm:pt>
    <dgm:pt modelId="{5B22239E-C452-48CE-8064-FD0A60A3AD66}">
      <dgm:prSet phldrT="[Текст]" custT="1"/>
      <dgm:spPr>
        <a:solidFill>
          <a:srgbClr val="DDFAFB">
            <a:alpha val="70000"/>
          </a:srgbClr>
        </a:solidFill>
        <a:ln>
          <a:noFill/>
        </a:ln>
        <a:effectLst>
          <a:glow rad="101600">
            <a:schemeClr val="accent1">
              <a:lumMod val="75000"/>
              <a:alpha val="60000"/>
            </a:schemeClr>
          </a:glow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2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изменение остатков</a:t>
          </a:r>
          <a:r>
            <a:rPr lang="ru-RU" sz="1200" u="sng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 </a:t>
          </a:r>
          <a:r>
            <a:rPr lang="ru-RU" sz="1200" u="none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средств </a:t>
          </a:r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на счетах по учету средств местного бюджета</a:t>
          </a:r>
          <a:endParaRPr lang="ru-RU" sz="1200" dirty="0">
            <a:solidFill>
              <a:schemeClr val="tx1">
                <a:lumMod val="95000"/>
                <a:lumOff val="5000"/>
              </a:schemeClr>
            </a:solidFill>
            <a:latin typeface="Cambria" pitchFamily="18" charset="0"/>
          </a:endParaRPr>
        </a:p>
      </dgm:t>
    </dgm:pt>
    <dgm:pt modelId="{F95F4148-19BF-4590-A242-1F4D1F1E9F8B}" type="parTrans" cxnId="{110AB713-D27A-4AF5-BB81-2770E2363FC0}">
      <dgm:prSet/>
      <dgm:spPr/>
      <dgm:t>
        <a:bodyPr/>
        <a:lstStyle/>
        <a:p>
          <a:endParaRPr lang="ru-RU"/>
        </a:p>
      </dgm:t>
    </dgm:pt>
    <dgm:pt modelId="{80A0BD64-CDA1-470E-BAD4-B053EEC5BE68}" type="sibTrans" cxnId="{110AB713-D27A-4AF5-BB81-2770E2363FC0}">
      <dgm:prSet/>
      <dgm:spPr/>
      <dgm:t>
        <a:bodyPr/>
        <a:lstStyle/>
        <a:p>
          <a:endParaRPr lang="ru-RU"/>
        </a:p>
      </dgm:t>
    </dgm:pt>
    <dgm:pt modelId="{06BB9EAB-23F8-4598-A938-67FC31DFF593}">
      <dgm:prSet phldrT="[Текст]" custT="1"/>
      <dgm:spPr>
        <a:solidFill>
          <a:srgbClr val="DDFAFB">
            <a:alpha val="70000"/>
          </a:srgbClr>
        </a:solidFill>
        <a:ln>
          <a:noFill/>
        </a:ln>
        <a:effectLst>
          <a:glow rad="101600">
            <a:schemeClr val="accent1">
              <a:lumMod val="75000"/>
              <a:alpha val="60000"/>
            </a:schemeClr>
          </a:glow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2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кредиты</a:t>
          </a:r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, </a:t>
          </a:r>
        </a:p>
        <a:p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полученные от кредитных организаций</a:t>
          </a:r>
          <a:endParaRPr lang="ru-RU" sz="1200" dirty="0">
            <a:solidFill>
              <a:schemeClr val="tx1">
                <a:lumMod val="95000"/>
                <a:lumOff val="5000"/>
              </a:schemeClr>
            </a:solidFill>
            <a:latin typeface="Cambria" pitchFamily="18" charset="0"/>
          </a:endParaRPr>
        </a:p>
      </dgm:t>
    </dgm:pt>
    <dgm:pt modelId="{698512CA-CC5A-439D-8441-E51B7613B984}" type="parTrans" cxnId="{364E5EE2-D081-411D-B786-0B099C5AE99F}">
      <dgm:prSet/>
      <dgm:spPr/>
      <dgm:t>
        <a:bodyPr/>
        <a:lstStyle/>
        <a:p>
          <a:endParaRPr lang="ru-RU"/>
        </a:p>
      </dgm:t>
    </dgm:pt>
    <dgm:pt modelId="{6C647E87-935D-4FC7-99A9-4E2322C7E4A2}" type="sibTrans" cxnId="{364E5EE2-D081-411D-B786-0B099C5AE99F}">
      <dgm:prSet/>
      <dgm:spPr/>
      <dgm:t>
        <a:bodyPr/>
        <a:lstStyle/>
        <a:p>
          <a:endParaRPr lang="ru-RU"/>
        </a:p>
      </dgm:t>
    </dgm:pt>
    <dgm:pt modelId="{21BFD246-D605-4B5D-AF25-858D0AB7E80F}">
      <dgm:prSet phldrT="[Текст]" custT="1"/>
      <dgm:spPr>
        <a:solidFill>
          <a:srgbClr val="DDFAFB">
            <a:alpha val="70000"/>
          </a:srgbClr>
        </a:solidFill>
        <a:ln>
          <a:noFill/>
        </a:ln>
        <a:effectLst>
          <a:glow rad="101600">
            <a:schemeClr val="accent1">
              <a:lumMod val="75000"/>
              <a:alpha val="60000"/>
            </a:schemeClr>
          </a:glow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2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иные источники</a:t>
          </a:r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 внутреннего финансирования дефицитов бюджета</a:t>
          </a:r>
          <a:endParaRPr lang="ru-RU" sz="1200" dirty="0">
            <a:solidFill>
              <a:schemeClr val="tx1">
                <a:lumMod val="95000"/>
                <a:lumOff val="5000"/>
              </a:schemeClr>
            </a:solidFill>
            <a:latin typeface="Cambria" pitchFamily="18" charset="0"/>
          </a:endParaRPr>
        </a:p>
      </dgm:t>
    </dgm:pt>
    <dgm:pt modelId="{7366C9B0-75E2-40F2-BA5F-9C6DF0E44F55}" type="parTrans" cxnId="{0886C466-A50F-41DC-BF6B-220F6EE792FC}">
      <dgm:prSet/>
      <dgm:spPr/>
      <dgm:t>
        <a:bodyPr/>
        <a:lstStyle/>
        <a:p>
          <a:endParaRPr lang="ru-RU"/>
        </a:p>
      </dgm:t>
    </dgm:pt>
    <dgm:pt modelId="{7D442441-30DF-4ABE-91D8-17C6A439B309}" type="sibTrans" cxnId="{0886C466-A50F-41DC-BF6B-220F6EE792FC}">
      <dgm:prSet/>
      <dgm:spPr/>
      <dgm:t>
        <a:bodyPr/>
        <a:lstStyle/>
        <a:p>
          <a:endParaRPr lang="ru-RU"/>
        </a:p>
      </dgm:t>
    </dgm:pt>
    <dgm:pt modelId="{70006F8B-9844-4645-9E8E-EE478A77DAC3}" type="pres">
      <dgm:prSet presAssocID="{A87A442F-DBFE-4D07-881B-A1F64A2028B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51E7C7E-7C94-4D34-BA88-2AA73281BF09}" type="pres">
      <dgm:prSet presAssocID="{841EF261-3455-4948-871A-60EFACD3B96E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5B6F972-ABED-499D-ADB3-03CA314026C3}" type="pres">
      <dgm:prSet presAssocID="{841EF261-3455-4948-871A-60EFACD3B96E}" presName="rootComposite1" presStyleCnt="0"/>
      <dgm:spPr/>
      <dgm:t>
        <a:bodyPr/>
        <a:lstStyle/>
        <a:p>
          <a:endParaRPr lang="ru-RU"/>
        </a:p>
      </dgm:t>
    </dgm:pt>
    <dgm:pt modelId="{02FF6611-C0F3-420E-8CCC-A56BA3DCEC38}" type="pres">
      <dgm:prSet presAssocID="{841EF261-3455-4948-871A-60EFACD3B96E}" presName="rootText1" presStyleLbl="node0" presStyleIdx="0" presStyleCnt="1" custScaleX="425946" custScaleY="98310" custLinFactNeighborX="3930" custLinFactNeighborY="-413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5EE409-8968-406D-A7FE-984D85C0C37D}" type="pres">
      <dgm:prSet presAssocID="{841EF261-3455-4948-871A-60EFACD3B96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5380B9C-31BC-4669-853F-63E2F53B334E}" type="pres">
      <dgm:prSet presAssocID="{841EF261-3455-4948-871A-60EFACD3B96E}" presName="hierChild2" presStyleCnt="0"/>
      <dgm:spPr/>
      <dgm:t>
        <a:bodyPr/>
        <a:lstStyle/>
        <a:p>
          <a:endParaRPr lang="ru-RU"/>
        </a:p>
      </dgm:t>
    </dgm:pt>
    <dgm:pt modelId="{5CBFC9DD-1BFA-43FA-A7F0-B0184FDBA362}" type="pres">
      <dgm:prSet presAssocID="{99DCA5EF-D520-42C3-80B6-5A3CC0D73ED4}" presName="Name37" presStyleLbl="parChTrans1D2" presStyleIdx="0" presStyleCnt="5"/>
      <dgm:spPr/>
      <dgm:t>
        <a:bodyPr/>
        <a:lstStyle/>
        <a:p>
          <a:endParaRPr lang="ru-RU"/>
        </a:p>
      </dgm:t>
    </dgm:pt>
    <dgm:pt modelId="{79629C5F-55B1-4E2F-B8F9-0A40869748B6}" type="pres">
      <dgm:prSet presAssocID="{C7325B33-6C51-42EB-AB9F-44A5356756E4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3CA6194-EA7C-49DA-A336-AB87282A1DDA}" type="pres">
      <dgm:prSet presAssocID="{C7325B33-6C51-42EB-AB9F-44A5356756E4}" presName="rootComposite" presStyleCnt="0"/>
      <dgm:spPr/>
      <dgm:t>
        <a:bodyPr/>
        <a:lstStyle/>
        <a:p>
          <a:endParaRPr lang="ru-RU"/>
        </a:p>
      </dgm:t>
    </dgm:pt>
    <dgm:pt modelId="{DCCD4B16-F589-49A8-854E-9A61035B9377}" type="pres">
      <dgm:prSet presAssocID="{C7325B33-6C51-42EB-AB9F-44A5356756E4}" presName="rootText" presStyleLbl="node2" presStyleIdx="0" presStyleCnt="5" custScaleX="131114" custScaleY="239888" custLinFactNeighborX="2362" custLinFactNeighborY="-107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B49EC4-04C8-4B28-ABDA-EA675C7245D4}" type="pres">
      <dgm:prSet presAssocID="{C7325B33-6C51-42EB-AB9F-44A5356756E4}" presName="rootConnector" presStyleLbl="node2" presStyleIdx="0" presStyleCnt="5"/>
      <dgm:spPr/>
      <dgm:t>
        <a:bodyPr/>
        <a:lstStyle/>
        <a:p>
          <a:endParaRPr lang="ru-RU"/>
        </a:p>
      </dgm:t>
    </dgm:pt>
    <dgm:pt modelId="{DF7C73FC-D0F8-4B63-BA59-BEE72D77FB6D}" type="pres">
      <dgm:prSet presAssocID="{C7325B33-6C51-42EB-AB9F-44A5356756E4}" presName="hierChild4" presStyleCnt="0"/>
      <dgm:spPr/>
      <dgm:t>
        <a:bodyPr/>
        <a:lstStyle/>
        <a:p>
          <a:endParaRPr lang="ru-RU"/>
        </a:p>
      </dgm:t>
    </dgm:pt>
    <dgm:pt modelId="{7968151F-915E-4E47-849C-04EEE189D214}" type="pres">
      <dgm:prSet presAssocID="{C7325B33-6C51-42EB-AB9F-44A5356756E4}" presName="hierChild5" presStyleCnt="0"/>
      <dgm:spPr/>
      <dgm:t>
        <a:bodyPr/>
        <a:lstStyle/>
        <a:p>
          <a:endParaRPr lang="ru-RU"/>
        </a:p>
      </dgm:t>
    </dgm:pt>
    <dgm:pt modelId="{6EF4E044-533F-417A-AA2B-450822FF7438}" type="pres">
      <dgm:prSet presAssocID="{C95532D5-1E08-43C2-B300-3DCA73A99091}" presName="Name37" presStyleLbl="parChTrans1D2" presStyleIdx="1" presStyleCnt="5"/>
      <dgm:spPr/>
      <dgm:t>
        <a:bodyPr/>
        <a:lstStyle/>
        <a:p>
          <a:endParaRPr lang="ru-RU"/>
        </a:p>
      </dgm:t>
    </dgm:pt>
    <dgm:pt modelId="{6F8EF03A-6A29-4F5F-BE3C-DB0FC89DACE7}" type="pres">
      <dgm:prSet presAssocID="{F95C8189-E00D-49F0-85AD-8049368408CA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A341EA99-E0BB-45DE-A9AF-2A5335840B80}" type="pres">
      <dgm:prSet presAssocID="{F95C8189-E00D-49F0-85AD-8049368408CA}" presName="rootComposite" presStyleCnt="0"/>
      <dgm:spPr/>
      <dgm:t>
        <a:bodyPr/>
        <a:lstStyle/>
        <a:p>
          <a:endParaRPr lang="ru-RU"/>
        </a:p>
      </dgm:t>
    </dgm:pt>
    <dgm:pt modelId="{9C424BDC-F7FD-4A59-B529-C97AFCA5A410}" type="pres">
      <dgm:prSet presAssocID="{F95C8189-E00D-49F0-85AD-8049368408CA}" presName="rootText" presStyleLbl="node2" presStyleIdx="1" presStyleCnt="5" custScaleX="109713" custScaleY="239888" custLinFactNeighborX="-110" custLinFactNeighborY="-96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A5CA17-25BD-4826-A218-C5257F97566F}" type="pres">
      <dgm:prSet presAssocID="{F95C8189-E00D-49F0-85AD-8049368408CA}" presName="rootConnector" presStyleLbl="node2" presStyleIdx="1" presStyleCnt="5"/>
      <dgm:spPr/>
      <dgm:t>
        <a:bodyPr/>
        <a:lstStyle/>
        <a:p>
          <a:endParaRPr lang="ru-RU"/>
        </a:p>
      </dgm:t>
    </dgm:pt>
    <dgm:pt modelId="{FC97CC02-FE27-4EEF-8847-7274A66297F6}" type="pres">
      <dgm:prSet presAssocID="{F95C8189-E00D-49F0-85AD-8049368408CA}" presName="hierChild4" presStyleCnt="0"/>
      <dgm:spPr/>
      <dgm:t>
        <a:bodyPr/>
        <a:lstStyle/>
        <a:p>
          <a:endParaRPr lang="ru-RU"/>
        </a:p>
      </dgm:t>
    </dgm:pt>
    <dgm:pt modelId="{C9F0F6CA-7AFB-4AFD-93EF-5AAE23DB2E88}" type="pres">
      <dgm:prSet presAssocID="{F95C8189-E00D-49F0-85AD-8049368408CA}" presName="hierChild5" presStyleCnt="0"/>
      <dgm:spPr/>
      <dgm:t>
        <a:bodyPr/>
        <a:lstStyle/>
        <a:p>
          <a:endParaRPr lang="ru-RU"/>
        </a:p>
      </dgm:t>
    </dgm:pt>
    <dgm:pt modelId="{F8E5F9FE-4B30-4865-94C1-89AB7FA9194E}" type="pres">
      <dgm:prSet presAssocID="{698512CA-CC5A-439D-8441-E51B7613B984}" presName="Name37" presStyleLbl="parChTrans1D2" presStyleIdx="2" presStyleCnt="5"/>
      <dgm:spPr/>
      <dgm:t>
        <a:bodyPr/>
        <a:lstStyle/>
        <a:p>
          <a:endParaRPr lang="ru-RU"/>
        </a:p>
      </dgm:t>
    </dgm:pt>
    <dgm:pt modelId="{87EAC55C-2DF7-4AFC-9B65-A665F2C50C5B}" type="pres">
      <dgm:prSet presAssocID="{06BB9EAB-23F8-4598-A938-67FC31DFF593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98092DF8-FE1B-48F4-AFA3-91A0DD802585}" type="pres">
      <dgm:prSet presAssocID="{06BB9EAB-23F8-4598-A938-67FC31DFF593}" presName="rootComposite" presStyleCnt="0"/>
      <dgm:spPr/>
      <dgm:t>
        <a:bodyPr/>
        <a:lstStyle/>
        <a:p>
          <a:endParaRPr lang="ru-RU"/>
        </a:p>
      </dgm:t>
    </dgm:pt>
    <dgm:pt modelId="{4B2D497D-CF1A-49BF-A821-1D59CA24A351}" type="pres">
      <dgm:prSet presAssocID="{06BB9EAB-23F8-4598-A938-67FC31DFF593}" presName="rootText" presStyleLbl="node2" presStyleIdx="2" presStyleCnt="5" custScaleX="83467" custScaleY="237727" custLinFactNeighborX="-1821" custLinFactNeighborY="-74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7B2ADC-BD8F-4191-9BB4-0738C4B9D829}" type="pres">
      <dgm:prSet presAssocID="{06BB9EAB-23F8-4598-A938-67FC31DFF593}" presName="rootConnector" presStyleLbl="node2" presStyleIdx="2" presStyleCnt="5"/>
      <dgm:spPr/>
      <dgm:t>
        <a:bodyPr/>
        <a:lstStyle/>
        <a:p>
          <a:endParaRPr lang="ru-RU"/>
        </a:p>
      </dgm:t>
    </dgm:pt>
    <dgm:pt modelId="{8E762C16-505F-44D7-B31F-7C17227DF8D6}" type="pres">
      <dgm:prSet presAssocID="{06BB9EAB-23F8-4598-A938-67FC31DFF593}" presName="hierChild4" presStyleCnt="0"/>
      <dgm:spPr/>
      <dgm:t>
        <a:bodyPr/>
        <a:lstStyle/>
        <a:p>
          <a:endParaRPr lang="ru-RU"/>
        </a:p>
      </dgm:t>
    </dgm:pt>
    <dgm:pt modelId="{0C3FDCF8-160D-411B-BAA4-6C6933A61DC0}" type="pres">
      <dgm:prSet presAssocID="{06BB9EAB-23F8-4598-A938-67FC31DFF593}" presName="hierChild5" presStyleCnt="0"/>
      <dgm:spPr/>
      <dgm:t>
        <a:bodyPr/>
        <a:lstStyle/>
        <a:p>
          <a:endParaRPr lang="ru-RU"/>
        </a:p>
      </dgm:t>
    </dgm:pt>
    <dgm:pt modelId="{38C41AAF-40C2-4E92-A51B-2DF1470D6DE3}" type="pres">
      <dgm:prSet presAssocID="{F95F4148-19BF-4590-A242-1F4D1F1E9F8B}" presName="Name37" presStyleLbl="parChTrans1D2" presStyleIdx="3" presStyleCnt="5"/>
      <dgm:spPr/>
      <dgm:t>
        <a:bodyPr/>
        <a:lstStyle/>
        <a:p>
          <a:endParaRPr lang="ru-RU"/>
        </a:p>
      </dgm:t>
    </dgm:pt>
    <dgm:pt modelId="{65F66B12-824B-40B0-9D98-AE4793CDAF13}" type="pres">
      <dgm:prSet presAssocID="{5B22239E-C452-48CE-8064-FD0A60A3AD66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8D925C5-82C8-474B-8672-1017F48FE468}" type="pres">
      <dgm:prSet presAssocID="{5B22239E-C452-48CE-8064-FD0A60A3AD66}" presName="rootComposite" presStyleCnt="0"/>
      <dgm:spPr/>
      <dgm:t>
        <a:bodyPr/>
        <a:lstStyle/>
        <a:p>
          <a:endParaRPr lang="ru-RU"/>
        </a:p>
      </dgm:t>
    </dgm:pt>
    <dgm:pt modelId="{B32C14C6-CBDD-423A-9CF2-54BC9D0FB1D8}" type="pres">
      <dgm:prSet presAssocID="{5B22239E-C452-48CE-8064-FD0A60A3AD66}" presName="rootText" presStyleLbl="node2" presStyleIdx="3" presStyleCnt="5" custScaleY="237727" custLinFactNeighborX="-3087" custLinFactNeighborY="-85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6C9882-ED46-4D23-B6CE-BAB1629531F1}" type="pres">
      <dgm:prSet presAssocID="{5B22239E-C452-48CE-8064-FD0A60A3AD66}" presName="rootConnector" presStyleLbl="node2" presStyleIdx="3" presStyleCnt="5"/>
      <dgm:spPr/>
      <dgm:t>
        <a:bodyPr/>
        <a:lstStyle/>
        <a:p>
          <a:endParaRPr lang="ru-RU"/>
        </a:p>
      </dgm:t>
    </dgm:pt>
    <dgm:pt modelId="{4BDD9857-2173-462A-BFDF-86ADEA165865}" type="pres">
      <dgm:prSet presAssocID="{5B22239E-C452-48CE-8064-FD0A60A3AD66}" presName="hierChild4" presStyleCnt="0"/>
      <dgm:spPr/>
      <dgm:t>
        <a:bodyPr/>
        <a:lstStyle/>
        <a:p>
          <a:endParaRPr lang="ru-RU"/>
        </a:p>
      </dgm:t>
    </dgm:pt>
    <dgm:pt modelId="{5468CF11-3865-4869-B9C2-C41F7EA53452}" type="pres">
      <dgm:prSet presAssocID="{5B22239E-C452-48CE-8064-FD0A60A3AD66}" presName="hierChild5" presStyleCnt="0"/>
      <dgm:spPr/>
      <dgm:t>
        <a:bodyPr/>
        <a:lstStyle/>
        <a:p>
          <a:endParaRPr lang="ru-RU"/>
        </a:p>
      </dgm:t>
    </dgm:pt>
    <dgm:pt modelId="{8A27DAD4-4946-46B8-AFCA-40845E25493A}" type="pres">
      <dgm:prSet presAssocID="{7366C9B0-75E2-40F2-BA5F-9C6DF0E44F55}" presName="Name37" presStyleLbl="parChTrans1D2" presStyleIdx="4" presStyleCnt="5"/>
      <dgm:spPr/>
      <dgm:t>
        <a:bodyPr/>
        <a:lstStyle/>
        <a:p>
          <a:endParaRPr lang="ru-RU"/>
        </a:p>
      </dgm:t>
    </dgm:pt>
    <dgm:pt modelId="{AA4F9B11-F28E-428B-952B-A051EE9CF246}" type="pres">
      <dgm:prSet presAssocID="{21BFD246-D605-4B5D-AF25-858D0AB7E80F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E7D10AF-058E-4053-9F75-433EBCA4EB36}" type="pres">
      <dgm:prSet presAssocID="{21BFD246-D605-4B5D-AF25-858D0AB7E80F}" presName="rootComposite" presStyleCnt="0"/>
      <dgm:spPr/>
      <dgm:t>
        <a:bodyPr/>
        <a:lstStyle/>
        <a:p>
          <a:endParaRPr lang="ru-RU"/>
        </a:p>
      </dgm:t>
    </dgm:pt>
    <dgm:pt modelId="{B106B6AC-D6B8-4BC9-B10C-7BC40B7F3ABC}" type="pres">
      <dgm:prSet presAssocID="{21BFD246-D605-4B5D-AF25-858D0AB7E80F}" presName="rootText" presStyleLbl="node2" presStyleIdx="4" presStyleCnt="5" custScaleY="230424" custLinFactNeighborX="-5405" custLinFactNeighborY="-61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DCD35F-17FC-48D4-991F-AA01F1424B21}" type="pres">
      <dgm:prSet presAssocID="{21BFD246-D605-4B5D-AF25-858D0AB7E80F}" presName="rootConnector" presStyleLbl="node2" presStyleIdx="4" presStyleCnt="5"/>
      <dgm:spPr/>
      <dgm:t>
        <a:bodyPr/>
        <a:lstStyle/>
        <a:p>
          <a:endParaRPr lang="ru-RU"/>
        </a:p>
      </dgm:t>
    </dgm:pt>
    <dgm:pt modelId="{56272FA4-6356-41D0-9518-FA61F01D1317}" type="pres">
      <dgm:prSet presAssocID="{21BFD246-D605-4B5D-AF25-858D0AB7E80F}" presName="hierChild4" presStyleCnt="0"/>
      <dgm:spPr/>
      <dgm:t>
        <a:bodyPr/>
        <a:lstStyle/>
        <a:p>
          <a:endParaRPr lang="ru-RU"/>
        </a:p>
      </dgm:t>
    </dgm:pt>
    <dgm:pt modelId="{97FD7029-9C92-405D-95DA-67EBF18FD66F}" type="pres">
      <dgm:prSet presAssocID="{21BFD246-D605-4B5D-AF25-858D0AB7E80F}" presName="hierChild5" presStyleCnt="0"/>
      <dgm:spPr/>
      <dgm:t>
        <a:bodyPr/>
        <a:lstStyle/>
        <a:p>
          <a:endParaRPr lang="ru-RU"/>
        </a:p>
      </dgm:t>
    </dgm:pt>
    <dgm:pt modelId="{67E00A28-092F-4897-AD56-C57B102BE7D0}" type="pres">
      <dgm:prSet presAssocID="{841EF261-3455-4948-871A-60EFACD3B96E}" presName="hierChild3" presStyleCnt="0"/>
      <dgm:spPr/>
      <dgm:t>
        <a:bodyPr/>
        <a:lstStyle/>
        <a:p>
          <a:endParaRPr lang="ru-RU"/>
        </a:p>
      </dgm:t>
    </dgm:pt>
  </dgm:ptLst>
  <dgm:cxnLst>
    <dgm:cxn modelId="{FC0E98B1-15E0-4CE5-9D80-0FCF4468D62F}" type="presOf" srcId="{21BFD246-D605-4B5D-AF25-858D0AB7E80F}" destId="{B106B6AC-D6B8-4BC9-B10C-7BC40B7F3ABC}" srcOrd="0" destOrd="0" presId="urn:microsoft.com/office/officeart/2005/8/layout/orgChart1"/>
    <dgm:cxn modelId="{BD857791-7880-4560-A540-F4EE8D295BAE}" type="presOf" srcId="{5B22239E-C452-48CE-8064-FD0A60A3AD66}" destId="{426C9882-ED46-4D23-B6CE-BAB1629531F1}" srcOrd="1" destOrd="0" presId="urn:microsoft.com/office/officeart/2005/8/layout/orgChart1"/>
    <dgm:cxn modelId="{2860A332-FD5D-417A-B56B-932A964B38F3}" type="presOf" srcId="{C7325B33-6C51-42EB-AB9F-44A5356756E4}" destId="{45B49EC4-04C8-4B28-ABDA-EA675C7245D4}" srcOrd="1" destOrd="0" presId="urn:microsoft.com/office/officeart/2005/8/layout/orgChart1"/>
    <dgm:cxn modelId="{666E8EE2-761A-47C3-9676-26F726863321}" type="presOf" srcId="{5B22239E-C452-48CE-8064-FD0A60A3AD66}" destId="{B32C14C6-CBDD-423A-9CF2-54BC9D0FB1D8}" srcOrd="0" destOrd="0" presId="urn:microsoft.com/office/officeart/2005/8/layout/orgChart1"/>
    <dgm:cxn modelId="{DF4B38D1-995C-4906-A537-D457148C7DF9}" type="presOf" srcId="{841EF261-3455-4948-871A-60EFACD3B96E}" destId="{A35EE409-8968-406D-A7FE-984D85C0C37D}" srcOrd="1" destOrd="0" presId="urn:microsoft.com/office/officeart/2005/8/layout/orgChart1"/>
    <dgm:cxn modelId="{54BDBEB6-F6F7-43E1-BE06-A5D03A7B6712}" srcId="{841EF261-3455-4948-871A-60EFACD3B96E}" destId="{F95C8189-E00D-49F0-85AD-8049368408CA}" srcOrd="1" destOrd="0" parTransId="{C95532D5-1E08-43C2-B300-3DCA73A99091}" sibTransId="{53822A0F-BB76-40EC-AE6E-CC8B18CAE9BB}"/>
    <dgm:cxn modelId="{24D1FFFE-F159-4E96-843F-FE4D33920403}" type="presOf" srcId="{99DCA5EF-D520-42C3-80B6-5A3CC0D73ED4}" destId="{5CBFC9DD-1BFA-43FA-A7F0-B0184FDBA362}" srcOrd="0" destOrd="0" presId="urn:microsoft.com/office/officeart/2005/8/layout/orgChart1"/>
    <dgm:cxn modelId="{BF4EDCC1-EF22-4045-A38F-EF3EAE2491FC}" type="presOf" srcId="{A87A442F-DBFE-4D07-881B-A1F64A2028BA}" destId="{70006F8B-9844-4645-9E8E-EE478A77DAC3}" srcOrd="0" destOrd="0" presId="urn:microsoft.com/office/officeart/2005/8/layout/orgChart1"/>
    <dgm:cxn modelId="{AC7215A1-A221-419E-97EB-BDBA51FF9484}" type="presOf" srcId="{C95532D5-1E08-43C2-B300-3DCA73A99091}" destId="{6EF4E044-533F-417A-AA2B-450822FF7438}" srcOrd="0" destOrd="0" presId="urn:microsoft.com/office/officeart/2005/8/layout/orgChart1"/>
    <dgm:cxn modelId="{0886C466-A50F-41DC-BF6B-220F6EE792FC}" srcId="{841EF261-3455-4948-871A-60EFACD3B96E}" destId="{21BFD246-D605-4B5D-AF25-858D0AB7E80F}" srcOrd="4" destOrd="0" parTransId="{7366C9B0-75E2-40F2-BA5F-9C6DF0E44F55}" sibTransId="{7D442441-30DF-4ABE-91D8-17C6A439B309}"/>
    <dgm:cxn modelId="{5A2B299F-6669-4F6F-BC92-CDEF60FB479B}" type="presOf" srcId="{F95C8189-E00D-49F0-85AD-8049368408CA}" destId="{9C424BDC-F7FD-4A59-B529-C97AFCA5A410}" srcOrd="0" destOrd="0" presId="urn:microsoft.com/office/officeart/2005/8/layout/orgChart1"/>
    <dgm:cxn modelId="{110AB713-D27A-4AF5-BB81-2770E2363FC0}" srcId="{841EF261-3455-4948-871A-60EFACD3B96E}" destId="{5B22239E-C452-48CE-8064-FD0A60A3AD66}" srcOrd="3" destOrd="0" parTransId="{F95F4148-19BF-4590-A242-1F4D1F1E9F8B}" sibTransId="{80A0BD64-CDA1-470E-BAD4-B053EEC5BE68}"/>
    <dgm:cxn modelId="{1C77306B-5D8E-4F6D-99B5-9259B521603C}" type="presOf" srcId="{7366C9B0-75E2-40F2-BA5F-9C6DF0E44F55}" destId="{8A27DAD4-4946-46B8-AFCA-40845E25493A}" srcOrd="0" destOrd="0" presId="urn:microsoft.com/office/officeart/2005/8/layout/orgChart1"/>
    <dgm:cxn modelId="{CB5F165E-7051-4761-AC03-5ABB9B29D90C}" type="presOf" srcId="{06BB9EAB-23F8-4598-A938-67FC31DFF593}" destId="{B47B2ADC-BD8F-4191-9BB4-0738C4B9D829}" srcOrd="1" destOrd="0" presId="urn:microsoft.com/office/officeart/2005/8/layout/orgChart1"/>
    <dgm:cxn modelId="{364E5EE2-D081-411D-B786-0B099C5AE99F}" srcId="{841EF261-3455-4948-871A-60EFACD3B96E}" destId="{06BB9EAB-23F8-4598-A938-67FC31DFF593}" srcOrd="2" destOrd="0" parTransId="{698512CA-CC5A-439D-8441-E51B7613B984}" sibTransId="{6C647E87-935D-4FC7-99A9-4E2322C7E4A2}"/>
    <dgm:cxn modelId="{A0B4B8C7-6438-4D83-8B0C-112F2ED8C551}" type="presOf" srcId="{C7325B33-6C51-42EB-AB9F-44A5356756E4}" destId="{DCCD4B16-F589-49A8-854E-9A61035B9377}" srcOrd="0" destOrd="0" presId="urn:microsoft.com/office/officeart/2005/8/layout/orgChart1"/>
    <dgm:cxn modelId="{5A7B0158-2482-4DBD-BFA0-08C1F1BBE5DB}" srcId="{841EF261-3455-4948-871A-60EFACD3B96E}" destId="{C7325B33-6C51-42EB-AB9F-44A5356756E4}" srcOrd="0" destOrd="0" parTransId="{99DCA5EF-D520-42C3-80B6-5A3CC0D73ED4}" sibTransId="{4B4BB33D-D1C3-4BFE-B17F-079C249A1A96}"/>
    <dgm:cxn modelId="{4E8BFDC4-E2D7-4CBD-8A0F-34CD6C684225}" type="presOf" srcId="{841EF261-3455-4948-871A-60EFACD3B96E}" destId="{02FF6611-C0F3-420E-8CCC-A56BA3DCEC38}" srcOrd="0" destOrd="0" presId="urn:microsoft.com/office/officeart/2005/8/layout/orgChart1"/>
    <dgm:cxn modelId="{464299D8-C5F7-45C2-8A76-76A1AD762925}" type="presOf" srcId="{06BB9EAB-23F8-4598-A938-67FC31DFF593}" destId="{4B2D497D-CF1A-49BF-A821-1D59CA24A351}" srcOrd="0" destOrd="0" presId="urn:microsoft.com/office/officeart/2005/8/layout/orgChart1"/>
    <dgm:cxn modelId="{5F9014CD-3B76-4A62-B2D0-861D595D4DE2}" type="presOf" srcId="{698512CA-CC5A-439D-8441-E51B7613B984}" destId="{F8E5F9FE-4B30-4865-94C1-89AB7FA9194E}" srcOrd="0" destOrd="0" presId="urn:microsoft.com/office/officeart/2005/8/layout/orgChart1"/>
    <dgm:cxn modelId="{EC918020-02A3-4A8E-983D-9362B187BC97}" srcId="{A87A442F-DBFE-4D07-881B-A1F64A2028BA}" destId="{841EF261-3455-4948-871A-60EFACD3B96E}" srcOrd="0" destOrd="0" parTransId="{47458C99-8956-48BD-BACB-9895590AA2C6}" sibTransId="{3D785A38-2924-47D1-8395-A8F75AD8B703}"/>
    <dgm:cxn modelId="{5C293EF8-D48C-452F-B0F6-AEFF4AAA0D09}" type="presOf" srcId="{21BFD246-D605-4B5D-AF25-858D0AB7E80F}" destId="{F1DCD35F-17FC-48D4-991F-AA01F1424B21}" srcOrd="1" destOrd="0" presId="urn:microsoft.com/office/officeart/2005/8/layout/orgChart1"/>
    <dgm:cxn modelId="{CCEC0F11-30CB-4F5F-9795-2BFE05C5D655}" type="presOf" srcId="{F95F4148-19BF-4590-A242-1F4D1F1E9F8B}" destId="{38C41AAF-40C2-4E92-A51B-2DF1470D6DE3}" srcOrd="0" destOrd="0" presId="urn:microsoft.com/office/officeart/2005/8/layout/orgChart1"/>
    <dgm:cxn modelId="{910E1BB6-A5DF-4192-B421-24A2EE1D782E}" type="presOf" srcId="{F95C8189-E00D-49F0-85AD-8049368408CA}" destId="{5AA5CA17-25BD-4826-A218-C5257F97566F}" srcOrd="1" destOrd="0" presId="urn:microsoft.com/office/officeart/2005/8/layout/orgChart1"/>
    <dgm:cxn modelId="{6BBFB41E-029B-4254-B6D4-9A51D4D46B98}" type="presParOf" srcId="{70006F8B-9844-4645-9E8E-EE478A77DAC3}" destId="{E51E7C7E-7C94-4D34-BA88-2AA73281BF09}" srcOrd="0" destOrd="0" presId="urn:microsoft.com/office/officeart/2005/8/layout/orgChart1"/>
    <dgm:cxn modelId="{47C13991-ECE4-4C3E-8AFA-EC974FD684C5}" type="presParOf" srcId="{E51E7C7E-7C94-4D34-BA88-2AA73281BF09}" destId="{15B6F972-ABED-499D-ADB3-03CA314026C3}" srcOrd="0" destOrd="0" presId="urn:microsoft.com/office/officeart/2005/8/layout/orgChart1"/>
    <dgm:cxn modelId="{91B86F3C-CA5F-4B0D-B828-EBBF74497A5E}" type="presParOf" srcId="{15B6F972-ABED-499D-ADB3-03CA314026C3}" destId="{02FF6611-C0F3-420E-8CCC-A56BA3DCEC38}" srcOrd="0" destOrd="0" presId="urn:microsoft.com/office/officeart/2005/8/layout/orgChart1"/>
    <dgm:cxn modelId="{3D631D97-FFA4-40A0-B93D-8CF7C7B693FA}" type="presParOf" srcId="{15B6F972-ABED-499D-ADB3-03CA314026C3}" destId="{A35EE409-8968-406D-A7FE-984D85C0C37D}" srcOrd="1" destOrd="0" presId="urn:microsoft.com/office/officeart/2005/8/layout/orgChart1"/>
    <dgm:cxn modelId="{B62B41EF-E2EF-4BBD-B862-43EE85391859}" type="presParOf" srcId="{E51E7C7E-7C94-4D34-BA88-2AA73281BF09}" destId="{65380B9C-31BC-4669-853F-63E2F53B334E}" srcOrd="1" destOrd="0" presId="urn:microsoft.com/office/officeart/2005/8/layout/orgChart1"/>
    <dgm:cxn modelId="{BF397500-EF82-4E0E-9648-DC39B390B18A}" type="presParOf" srcId="{65380B9C-31BC-4669-853F-63E2F53B334E}" destId="{5CBFC9DD-1BFA-43FA-A7F0-B0184FDBA362}" srcOrd="0" destOrd="0" presId="urn:microsoft.com/office/officeart/2005/8/layout/orgChart1"/>
    <dgm:cxn modelId="{824F134F-AD6B-406E-B143-9220960E4988}" type="presParOf" srcId="{65380B9C-31BC-4669-853F-63E2F53B334E}" destId="{79629C5F-55B1-4E2F-B8F9-0A40869748B6}" srcOrd="1" destOrd="0" presId="urn:microsoft.com/office/officeart/2005/8/layout/orgChart1"/>
    <dgm:cxn modelId="{F3FEF2B7-CEEC-4D01-A8CC-7909641635FF}" type="presParOf" srcId="{79629C5F-55B1-4E2F-B8F9-0A40869748B6}" destId="{13CA6194-EA7C-49DA-A336-AB87282A1DDA}" srcOrd="0" destOrd="0" presId="urn:microsoft.com/office/officeart/2005/8/layout/orgChart1"/>
    <dgm:cxn modelId="{6DBFB871-6D9C-45D6-B813-11AD8A3B474C}" type="presParOf" srcId="{13CA6194-EA7C-49DA-A336-AB87282A1DDA}" destId="{DCCD4B16-F589-49A8-854E-9A61035B9377}" srcOrd="0" destOrd="0" presId="urn:microsoft.com/office/officeart/2005/8/layout/orgChart1"/>
    <dgm:cxn modelId="{AF89C546-4FE5-4899-8B99-9EBAC139B0F8}" type="presParOf" srcId="{13CA6194-EA7C-49DA-A336-AB87282A1DDA}" destId="{45B49EC4-04C8-4B28-ABDA-EA675C7245D4}" srcOrd="1" destOrd="0" presId="urn:microsoft.com/office/officeart/2005/8/layout/orgChart1"/>
    <dgm:cxn modelId="{4647CFE6-C7A8-4625-9E52-647B34B22A0E}" type="presParOf" srcId="{79629C5F-55B1-4E2F-B8F9-0A40869748B6}" destId="{DF7C73FC-D0F8-4B63-BA59-BEE72D77FB6D}" srcOrd="1" destOrd="0" presId="urn:microsoft.com/office/officeart/2005/8/layout/orgChart1"/>
    <dgm:cxn modelId="{1D7CD391-17AF-4325-9281-EC890F30D4CA}" type="presParOf" srcId="{79629C5F-55B1-4E2F-B8F9-0A40869748B6}" destId="{7968151F-915E-4E47-849C-04EEE189D214}" srcOrd="2" destOrd="0" presId="urn:microsoft.com/office/officeart/2005/8/layout/orgChart1"/>
    <dgm:cxn modelId="{5535DBC1-D2FB-4D92-B423-EE8651A913A1}" type="presParOf" srcId="{65380B9C-31BC-4669-853F-63E2F53B334E}" destId="{6EF4E044-533F-417A-AA2B-450822FF7438}" srcOrd="2" destOrd="0" presId="urn:microsoft.com/office/officeart/2005/8/layout/orgChart1"/>
    <dgm:cxn modelId="{51F3DD32-A3BA-4F65-97B2-50A71E939F89}" type="presParOf" srcId="{65380B9C-31BC-4669-853F-63E2F53B334E}" destId="{6F8EF03A-6A29-4F5F-BE3C-DB0FC89DACE7}" srcOrd="3" destOrd="0" presId="urn:microsoft.com/office/officeart/2005/8/layout/orgChart1"/>
    <dgm:cxn modelId="{5B658965-9A95-4405-A819-D8044869BB16}" type="presParOf" srcId="{6F8EF03A-6A29-4F5F-BE3C-DB0FC89DACE7}" destId="{A341EA99-E0BB-45DE-A9AF-2A5335840B80}" srcOrd="0" destOrd="0" presId="urn:microsoft.com/office/officeart/2005/8/layout/orgChart1"/>
    <dgm:cxn modelId="{39190547-EB8F-4654-A504-92AABE9AFD7F}" type="presParOf" srcId="{A341EA99-E0BB-45DE-A9AF-2A5335840B80}" destId="{9C424BDC-F7FD-4A59-B529-C97AFCA5A410}" srcOrd="0" destOrd="0" presId="urn:microsoft.com/office/officeart/2005/8/layout/orgChart1"/>
    <dgm:cxn modelId="{EC96CBF7-80CA-4BA8-9EED-556E3248C715}" type="presParOf" srcId="{A341EA99-E0BB-45DE-A9AF-2A5335840B80}" destId="{5AA5CA17-25BD-4826-A218-C5257F97566F}" srcOrd="1" destOrd="0" presId="urn:microsoft.com/office/officeart/2005/8/layout/orgChart1"/>
    <dgm:cxn modelId="{25AF3140-59A2-4854-9712-FA7A9A6AC8FC}" type="presParOf" srcId="{6F8EF03A-6A29-4F5F-BE3C-DB0FC89DACE7}" destId="{FC97CC02-FE27-4EEF-8847-7274A66297F6}" srcOrd="1" destOrd="0" presId="urn:microsoft.com/office/officeart/2005/8/layout/orgChart1"/>
    <dgm:cxn modelId="{019508ED-6387-4FA6-B82F-218DAD7C015E}" type="presParOf" srcId="{6F8EF03A-6A29-4F5F-BE3C-DB0FC89DACE7}" destId="{C9F0F6CA-7AFB-4AFD-93EF-5AAE23DB2E88}" srcOrd="2" destOrd="0" presId="urn:microsoft.com/office/officeart/2005/8/layout/orgChart1"/>
    <dgm:cxn modelId="{D1F640BF-FDF2-4F93-B546-372DFDF5DDFB}" type="presParOf" srcId="{65380B9C-31BC-4669-853F-63E2F53B334E}" destId="{F8E5F9FE-4B30-4865-94C1-89AB7FA9194E}" srcOrd="4" destOrd="0" presId="urn:microsoft.com/office/officeart/2005/8/layout/orgChart1"/>
    <dgm:cxn modelId="{72CAEBF0-B61F-42F8-B92D-4015320B027A}" type="presParOf" srcId="{65380B9C-31BC-4669-853F-63E2F53B334E}" destId="{87EAC55C-2DF7-4AFC-9B65-A665F2C50C5B}" srcOrd="5" destOrd="0" presId="urn:microsoft.com/office/officeart/2005/8/layout/orgChart1"/>
    <dgm:cxn modelId="{5D39BFC2-9AF1-4865-868C-66D6DB15B193}" type="presParOf" srcId="{87EAC55C-2DF7-4AFC-9B65-A665F2C50C5B}" destId="{98092DF8-FE1B-48F4-AFA3-91A0DD802585}" srcOrd="0" destOrd="0" presId="urn:microsoft.com/office/officeart/2005/8/layout/orgChart1"/>
    <dgm:cxn modelId="{80DA5A0A-2057-4DB5-B145-B273693C7264}" type="presParOf" srcId="{98092DF8-FE1B-48F4-AFA3-91A0DD802585}" destId="{4B2D497D-CF1A-49BF-A821-1D59CA24A351}" srcOrd="0" destOrd="0" presId="urn:microsoft.com/office/officeart/2005/8/layout/orgChart1"/>
    <dgm:cxn modelId="{0808A489-3305-4497-B326-1F6B530A0434}" type="presParOf" srcId="{98092DF8-FE1B-48F4-AFA3-91A0DD802585}" destId="{B47B2ADC-BD8F-4191-9BB4-0738C4B9D829}" srcOrd="1" destOrd="0" presId="urn:microsoft.com/office/officeart/2005/8/layout/orgChart1"/>
    <dgm:cxn modelId="{3C679723-FB96-406A-A9AF-C7F930805CEA}" type="presParOf" srcId="{87EAC55C-2DF7-4AFC-9B65-A665F2C50C5B}" destId="{8E762C16-505F-44D7-B31F-7C17227DF8D6}" srcOrd="1" destOrd="0" presId="urn:microsoft.com/office/officeart/2005/8/layout/orgChart1"/>
    <dgm:cxn modelId="{2F7AC56C-B117-42B9-845B-0088D041FB90}" type="presParOf" srcId="{87EAC55C-2DF7-4AFC-9B65-A665F2C50C5B}" destId="{0C3FDCF8-160D-411B-BAA4-6C6933A61DC0}" srcOrd="2" destOrd="0" presId="urn:microsoft.com/office/officeart/2005/8/layout/orgChart1"/>
    <dgm:cxn modelId="{C4DAB0FD-4D62-437D-9A7A-FEB0B4588541}" type="presParOf" srcId="{65380B9C-31BC-4669-853F-63E2F53B334E}" destId="{38C41AAF-40C2-4E92-A51B-2DF1470D6DE3}" srcOrd="6" destOrd="0" presId="urn:microsoft.com/office/officeart/2005/8/layout/orgChart1"/>
    <dgm:cxn modelId="{3E3987DC-D439-45F4-9D3C-CCED7AF15559}" type="presParOf" srcId="{65380B9C-31BC-4669-853F-63E2F53B334E}" destId="{65F66B12-824B-40B0-9D98-AE4793CDAF13}" srcOrd="7" destOrd="0" presId="urn:microsoft.com/office/officeart/2005/8/layout/orgChart1"/>
    <dgm:cxn modelId="{8180B729-6CCB-4FE1-934C-398FB062C2F7}" type="presParOf" srcId="{65F66B12-824B-40B0-9D98-AE4793CDAF13}" destId="{18D925C5-82C8-474B-8672-1017F48FE468}" srcOrd="0" destOrd="0" presId="urn:microsoft.com/office/officeart/2005/8/layout/orgChart1"/>
    <dgm:cxn modelId="{DB0FD5D8-D5E1-4A25-8057-81280628BAD0}" type="presParOf" srcId="{18D925C5-82C8-474B-8672-1017F48FE468}" destId="{B32C14C6-CBDD-423A-9CF2-54BC9D0FB1D8}" srcOrd="0" destOrd="0" presId="urn:microsoft.com/office/officeart/2005/8/layout/orgChart1"/>
    <dgm:cxn modelId="{0485D736-6CA1-4134-A94A-23114896AF54}" type="presParOf" srcId="{18D925C5-82C8-474B-8672-1017F48FE468}" destId="{426C9882-ED46-4D23-B6CE-BAB1629531F1}" srcOrd="1" destOrd="0" presId="urn:microsoft.com/office/officeart/2005/8/layout/orgChart1"/>
    <dgm:cxn modelId="{BAF8377F-8927-44C6-82B5-E9BEE537429F}" type="presParOf" srcId="{65F66B12-824B-40B0-9D98-AE4793CDAF13}" destId="{4BDD9857-2173-462A-BFDF-86ADEA165865}" srcOrd="1" destOrd="0" presId="urn:microsoft.com/office/officeart/2005/8/layout/orgChart1"/>
    <dgm:cxn modelId="{B882D2DC-39B0-44C3-AA52-5DAE82A68409}" type="presParOf" srcId="{65F66B12-824B-40B0-9D98-AE4793CDAF13}" destId="{5468CF11-3865-4869-B9C2-C41F7EA53452}" srcOrd="2" destOrd="0" presId="urn:microsoft.com/office/officeart/2005/8/layout/orgChart1"/>
    <dgm:cxn modelId="{70B54E9B-BABB-4ACA-B3C3-18B32ED73222}" type="presParOf" srcId="{65380B9C-31BC-4669-853F-63E2F53B334E}" destId="{8A27DAD4-4946-46B8-AFCA-40845E25493A}" srcOrd="8" destOrd="0" presId="urn:microsoft.com/office/officeart/2005/8/layout/orgChart1"/>
    <dgm:cxn modelId="{33A77F85-E657-4A7A-B7FF-D7CA21459005}" type="presParOf" srcId="{65380B9C-31BC-4669-853F-63E2F53B334E}" destId="{AA4F9B11-F28E-428B-952B-A051EE9CF246}" srcOrd="9" destOrd="0" presId="urn:microsoft.com/office/officeart/2005/8/layout/orgChart1"/>
    <dgm:cxn modelId="{4CE2E6B4-FCAA-47B6-98B3-7C17CF193630}" type="presParOf" srcId="{AA4F9B11-F28E-428B-952B-A051EE9CF246}" destId="{8E7D10AF-058E-4053-9F75-433EBCA4EB36}" srcOrd="0" destOrd="0" presId="urn:microsoft.com/office/officeart/2005/8/layout/orgChart1"/>
    <dgm:cxn modelId="{E551F0F3-BD1A-4D90-9A83-1B97BE5AFB49}" type="presParOf" srcId="{8E7D10AF-058E-4053-9F75-433EBCA4EB36}" destId="{B106B6AC-D6B8-4BC9-B10C-7BC40B7F3ABC}" srcOrd="0" destOrd="0" presId="urn:microsoft.com/office/officeart/2005/8/layout/orgChart1"/>
    <dgm:cxn modelId="{D8E67631-4AFF-47B2-B942-31CF745E0D10}" type="presParOf" srcId="{8E7D10AF-058E-4053-9F75-433EBCA4EB36}" destId="{F1DCD35F-17FC-48D4-991F-AA01F1424B21}" srcOrd="1" destOrd="0" presId="urn:microsoft.com/office/officeart/2005/8/layout/orgChart1"/>
    <dgm:cxn modelId="{8DA4CF18-BB43-4907-AC5B-3D773F2F9C3C}" type="presParOf" srcId="{AA4F9B11-F28E-428B-952B-A051EE9CF246}" destId="{56272FA4-6356-41D0-9518-FA61F01D1317}" srcOrd="1" destOrd="0" presId="urn:microsoft.com/office/officeart/2005/8/layout/orgChart1"/>
    <dgm:cxn modelId="{A54AD93F-73A7-4685-8B30-4346F6E221ED}" type="presParOf" srcId="{AA4F9B11-F28E-428B-952B-A051EE9CF246}" destId="{97FD7029-9C92-405D-95DA-67EBF18FD66F}" srcOrd="2" destOrd="0" presId="urn:microsoft.com/office/officeart/2005/8/layout/orgChart1"/>
    <dgm:cxn modelId="{84B2F0ED-6590-463D-983B-043411BB6534}" type="presParOf" srcId="{E51E7C7E-7C94-4D34-BA88-2AA73281BF09}" destId="{67E00A28-092F-4897-AD56-C57B102BE7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35D9D-D3CF-4FA5-BA60-93F575565D6B}">
      <dsp:nvSpPr>
        <dsp:cNvPr id="0" name=""/>
        <dsp:cNvSpPr/>
      </dsp:nvSpPr>
      <dsp:spPr>
        <a:xfrm rot="10800000">
          <a:off x="-439022" y="0"/>
          <a:ext cx="8870933" cy="5328591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07F73B-CEC3-425F-AF03-F0C07C4E2059}">
      <dsp:nvSpPr>
        <dsp:cNvPr id="0" name=""/>
        <dsp:cNvSpPr/>
      </dsp:nvSpPr>
      <dsp:spPr>
        <a:xfrm>
          <a:off x="3554161" y="133562"/>
          <a:ext cx="4217156" cy="842680"/>
        </a:xfrm>
        <a:prstGeom prst="round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</a:rPr>
            <a:t>ООО «СЛК Цемент»                                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</a:rPr>
            <a:t> 58 998 тыс. руб.(10,2 %)  </a:t>
          </a:r>
          <a:endParaRPr lang="ru-RU" sz="14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595297" y="174698"/>
        <a:ext cx="4134884" cy="760408"/>
      </dsp:txXfrm>
    </dsp:sp>
    <dsp:sp modelId="{4AE3E91E-717D-4ACC-877C-C664195EF708}">
      <dsp:nvSpPr>
        <dsp:cNvPr id="0" name=""/>
        <dsp:cNvSpPr/>
      </dsp:nvSpPr>
      <dsp:spPr>
        <a:xfrm>
          <a:off x="3528392" y="3096341"/>
          <a:ext cx="4286844" cy="779158"/>
        </a:xfrm>
        <a:prstGeom prst="round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</a:rPr>
            <a:t>ООО «Староцементный завод»                                     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</a:rPr>
            <a:t>24 197 тыс. руб. (4,2 %)</a:t>
          </a:r>
          <a:endParaRPr lang="ru-RU" sz="14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566427" y="3134376"/>
        <a:ext cx="4210774" cy="703088"/>
      </dsp:txXfrm>
    </dsp:sp>
    <dsp:sp modelId="{BDE2199E-1473-426F-A6A7-CEC986EDBA3A}">
      <dsp:nvSpPr>
        <dsp:cNvPr id="0" name=""/>
        <dsp:cNvSpPr/>
      </dsp:nvSpPr>
      <dsp:spPr>
        <a:xfrm>
          <a:off x="3528392" y="2260202"/>
          <a:ext cx="4237453" cy="653585"/>
        </a:xfrm>
        <a:prstGeom prst="round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</a:rPr>
            <a:t>ОАО «Сухоложский огнеупорный завод»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</a:rPr>
            <a:t>26 094 тыс. руб.  (4,5 %) </a:t>
          </a:r>
        </a:p>
      </dsp:txBody>
      <dsp:txXfrm>
        <a:off x="3560297" y="2292107"/>
        <a:ext cx="4173643" cy="589775"/>
      </dsp:txXfrm>
    </dsp:sp>
    <dsp:sp modelId="{ADA2E1D8-3ABE-4687-BCC5-4E41B5382FC5}">
      <dsp:nvSpPr>
        <dsp:cNvPr id="0" name=""/>
        <dsp:cNvSpPr/>
      </dsp:nvSpPr>
      <dsp:spPr>
        <a:xfrm>
          <a:off x="3536635" y="1167997"/>
          <a:ext cx="4170467" cy="863117"/>
        </a:xfrm>
        <a:prstGeom prst="round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</a:rPr>
            <a:t>ООО «ФОРЭС»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</a:rPr>
            <a:t> 28 892 тыс. руб. (5,0 %)</a:t>
          </a:r>
          <a:endParaRPr lang="ru-RU" sz="14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578769" y="1210131"/>
        <a:ext cx="4086199" cy="778849"/>
      </dsp:txXfrm>
    </dsp:sp>
    <dsp:sp modelId="{1713BBD1-4BE5-4D83-9072-34D7AB8A4EEC}">
      <dsp:nvSpPr>
        <dsp:cNvPr id="0" name=""/>
        <dsp:cNvSpPr/>
      </dsp:nvSpPr>
      <dsp:spPr>
        <a:xfrm>
          <a:off x="3528392" y="4047945"/>
          <a:ext cx="4314483" cy="709597"/>
        </a:xfrm>
        <a:prstGeom prst="round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</a:rPr>
            <a:t> АО «</a:t>
          </a: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</a:rPr>
            <a:t>С</a:t>
          </a: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</a:rPr>
            <a:t>ухоложское Литье»                                         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</a:rPr>
            <a:t> 19 785 тыс. руб. (3,4 %)</a:t>
          </a:r>
          <a:endParaRPr lang="ru-RU" sz="14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563032" y="4082585"/>
        <a:ext cx="4245203" cy="6403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0.10526</cdr:x>
      <cdr:y>0</cdr:y>
    </cdr:from>
    <cdr:to>
      <cdr:x>0.94736</cdr:x>
      <cdr:y>0.12121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2035" y="0"/>
          <a:ext cx="3456362" cy="288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550" b="1" dirty="0" smtClean="0">
              <a:solidFill>
                <a:schemeClr val="tx2"/>
              </a:solidFill>
            </a:rPr>
            <a:t>Налог на имущество физических лиц</a:t>
          </a:r>
          <a:endParaRPr lang="ru-RU" sz="1550" b="1" dirty="0">
            <a:solidFill>
              <a:schemeClr val="tx2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0.10526</cdr:x>
      <cdr:y>0</cdr:y>
    </cdr:from>
    <cdr:to>
      <cdr:x>0.94736</cdr:x>
      <cdr:y>0.12121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2035" y="0"/>
          <a:ext cx="3456362" cy="288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550" b="1" dirty="0" smtClean="0">
              <a:solidFill>
                <a:schemeClr val="tx2"/>
              </a:solidFill>
            </a:rPr>
            <a:t>Налог на имущество физических лиц</a:t>
          </a:r>
          <a:endParaRPr lang="ru-RU" sz="1550" b="1" dirty="0">
            <a:solidFill>
              <a:schemeClr val="tx2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0.10526</cdr:x>
      <cdr:y>0</cdr:y>
    </cdr:from>
    <cdr:to>
      <cdr:x>0.94736</cdr:x>
      <cdr:y>0.12121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2035" y="0"/>
          <a:ext cx="3456362" cy="288031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550" b="1" dirty="0" smtClean="0">
              <a:solidFill>
                <a:schemeClr val="accent3">
                  <a:lumMod val="50000"/>
                </a:schemeClr>
              </a:solidFill>
            </a:rPr>
            <a:t>Налоги на совокупный доход</a:t>
          </a:r>
          <a:endParaRPr lang="ru-RU" sz="1550" b="1" dirty="0">
            <a:solidFill>
              <a:schemeClr val="accent3">
                <a:lumMod val="50000"/>
              </a:schemeClr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0.625</cdr:x>
      <cdr:y>0.70173</cdr:y>
    </cdr:from>
    <cdr:to>
      <cdr:x>0.95001</cdr:x>
      <cdr:y>0.94036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5400600" y="4235177"/>
          <a:ext cx="2808399" cy="1440222"/>
        </a:xfrm>
        <a:prstGeom xmlns:a="http://schemas.openxmlformats.org/drawingml/2006/main" prst="rect">
          <a:avLst/>
        </a:prstGeom>
        <a:ln xmlns:a="http://schemas.openxmlformats.org/drawingml/2006/main" w="28575"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произведено расходов  – </a:t>
          </a:r>
        </a:p>
        <a:p xmlns:a="http://schemas.openxmlformats.org/drawingml/2006/main">
          <a:pPr algn="ctr"/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1 892 582,6</a:t>
          </a:r>
        </a:p>
        <a:p xmlns:a="http://schemas.openxmlformats.org/drawingml/2006/main">
          <a:pPr algn="ctr"/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0.08333</cdr:x>
      <cdr:y>0.346</cdr:y>
    </cdr:from>
    <cdr:to>
      <cdr:x>0.15</cdr:x>
      <cdr:y>0.35793</cdr:y>
    </cdr:to>
    <cdr:cxnSp macro="">
      <cdr:nvCxnSpPr>
        <cdr:cNvPr id="4" name="Прямая соединительная линия 3"/>
        <cdr:cNvCxnSpPr/>
      </cdr:nvCxnSpPr>
      <cdr:spPr>
        <a:xfrm xmlns:a="http://schemas.openxmlformats.org/drawingml/2006/main">
          <a:off x="720080" y="2088232"/>
          <a:ext cx="576064" cy="7200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0.73558</cdr:x>
      <cdr:y>0.0303</cdr:y>
    </cdr:from>
    <cdr:to>
      <cdr:x>0.96799</cdr:x>
      <cdr:y>0.19696</cdr:y>
    </cdr:to>
    <cdr:sp macro="" textlink="">
      <cdr:nvSpPr>
        <cdr:cNvPr id="4" name="Скругленная прямоугольная выноска 3"/>
        <cdr:cNvSpPr/>
      </cdr:nvSpPr>
      <cdr:spPr>
        <a:xfrm xmlns:a="http://schemas.openxmlformats.org/drawingml/2006/main">
          <a:off x="5879377" y="144016"/>
          <a:ext cx="1857628" cy="792056"/>
        </a:xfrm>
        <a:prstGeom xmlns:a="http://schemas.openxmlformats.org/drawingml/2006/main" prst="wedgeRoundRectCallout">
          <a:avLst>
            <a:gd name="adj1" fmla="val -42928"/>
            <a:gd name="adj2" fmla="val 93179"/>
            <a:gd name="adj3" fmla="val 16667"/>
          </a:avLst>
        </a:prstGeom>
        <a:solidFill xmlns:a="http://schemas.openxmlformats.org/drawingml/2006/main">
          <a:srgbClr val="FF7C80"/>
        </a:solidFill>
        <a:ln xmlns:a="http://schemas.openxmlformats.org/drawingml/2006/main">
          <a:solidFill>
            <a:srgbClr val="66CCFF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rgbClr val="0031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40 427,5 тыс. руб.</a:t>
          </a:r>
        </a:p>
        <a:p xmlns:a="http://schemas.openxmlformats.org/drawingml/2006/main">
          <a:pPr algn="ctr"/>
          <a:r>
            <a:rPr lang="ru-RU" sz="1600" b="1" dirty="0" smtClean="0">
              <a:solidFill>
                <a:srgbClr val="0031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(2,1%)</a:t>
          </a:r>
          <a:endParaRPr lang="ru-RU" sz="1600" b="1" dirty="0">
            <a:solidFill>
              <a:srgbClr val="00319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0.34234</cdr:x>
      <cdr:y>0.42424</cdr:y>
    </cdr:from>
    <cdr:to>
      <cdr:x>0.64865</cdr:x>
      <cdr:y>0.57576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736304" y="2016224"/>
          <a:ext cx="2448272" cy="720080"/>
        </a:xfrm>
        <a:prstGeom xmlns:a="http://schemas.openxmlformats.org/drawingml/2006/main" prst="rect">
          <a:avLst/>
        </a:prstGeom>
        <a:solidFill xmlns:a="http://schemas.openxmlformats.org/drawingml/2006/main">
          <a:srgbClr val="00B0F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1 852 155,1 тыс. руб. (97,9%)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0.54286</cdr:x>
      <cdr:y>0.125</cdr:y>
    </cdr:from>
    <cdr:to>
      <cdr:x>0.91429</cdr:x>
      <cdr:y>0.25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368152" y="216024"/>
          <a:ext cx="936104" cy="2160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 rtl="0">
            <a:defRPr sz="1000" b="1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en-US" sz="1100" b="1" dirty="0" smtClean="0"/>
            <a:t>554</a:t>
          </a:r>
          <a:r>
            <a:rPr lang="ru-RU" sz="1100" b="1" dirty="0" smtClean="0"/>
            <a:t> </a:t>
          </a:r>
          <a:r>
            <a:rPr lang="en-US" sz="1100" b="1" dirty="0" smtClean="0"/>
            <a:t>462,2</a:t>
          </a:r>
          <a:endParaRPr lang="en-US" dirty="0"/>
        </a:p>
      </cdr:txBody>
    </cdr:sp>
  </cdr:relSizeAnchor>
  <cdr:relSizeAnchor xmlns:cdr="http://schemas.openxmlformats.org/drawingml/2006/chartDrawing">
    <cdr:from>
      <cdr:x>0.2</cdr:x>
      <cdr:y>0.26903</cdr:y>
    </cdr:from>
    <cdr:to>
      <cdr:x>0.48786</cdr:x>
      <cdr:y>0.42072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04056" y="464939"/>
          <a:ext cx="725487" cy="262151"/>
        </a:xfrm>
        <a:prstGeom xmlns:a="http://schemas.openxmlformats.org/drawingml/2006/main" prst="rect">
          <a:avLst/>
        </a:prstGeom>
      </cdr:spPr>
    </cdr:pic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0.20775</cdr:x>
      <cdr:y>0.73609</cdr:y>
    </cdr:from>
    <cdr:to>
      <cdr:x>0.34392</cdr:x>
      <cdr:y>0.8097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V="1">
          <a:off x="1208512" y="1440167"/>
          <a:ext cx="792079" cy="14400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0.21407</cdr:x>
      <cdr:y>0.0341</cdr:y>
    </cdr:from>
    <cdr:to>
      <cdr:x>0.58105</cdr:x>
      <cdr:y>0.35483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04055" y="53594"/>
          <a:ext cx="864092" cy="5040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 rtl="0">
            <a:defRPr sz="900" b="0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ru-RU" sz="1000" b="1" dirty="0" smtClean="0">
              <a:solidFill>
                <a:schemeClr val="tx2"/>
              </a:solidFill>
              <a:latin typeface="Cambria" panose="02040503050406030204" pitchFamily="18" charset="0"/>
            </a:rPr>
            <a:t>109 169,1 </a:t>
          </a:r>
          <a:r>
            <a:rPr lang="ru-RU" sz="1000" b="1" dirty="0" smtClean="0">
              <a:solidFill>
                <a:schemeClr val="tx2"/>
              </a:solidFill>
            </a:rPr>
            <a:t>т. руб.</a:t>
          </a:r>
          <a:endParaRPr lang="en-US" sz="1000" b="1" dirty="0">
            <a:solidFill>
              <a:schemeClr val="tx2"/>
            </a:solidFill>
          </a:endParaRPr>
        </a:p>
      </cdr:txBody>
    </cdr:sp>
  </cdr:relSizeAnchor>
  <cdr:relSizeAnchor xmlns:cdr="http://schemas.openxmlformats.org/drawingml/2006/chartDrawing">
    <cdr:from>
      <cdr:x>0.58105</cdr:x>
      <cdr:y>0.03568</cdr:y>
    </cdr:from>
    <cdr:to>
      <cdr:x>0.94804</cdr:x>
      <cdr:y>0.33088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368151" y="56076"/>
          <a:ext cx="864116" cy="4639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900" b="0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ru-RU" sz="1000" b="1" dirty="0" smtClean="0">
              <a:solidFill>
                <a:schemeClr val="tx2"/>
              </a:solidFill>
            </a:rPr>
            <a:t>123 844,1</a:t>
          </a:r>
        </a:p>
        <a:p xmlns:a="http://schemas.openxmlformats.org/drawingml/2006/main">
          <a:pPr algn="ctr" rtl="0">
            <a:defRPr sz="900" b="0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ru-RU" sz="1000" b="1" dirty="0" smtClean="0">
              <a:solidFill>
                <a:schemeClr val="tx2"/>
              </a:solidFill>
            </a:rPr>
            <a:t>т. руб.</a:t>
          </a:r>
          <a:endParaRPr lang="en-US" sz="1000" b="1" dirty="0">
            <a:solidFill>
              <a:schemeClr val="tx2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0.12368</cdr:x>
      <cdr:y>0.23082</cdr:y>
    </cdr:from>
    <cdr:to>
      <cdr:x>0.56821</cdr:x>
      <cdr:y>0.35919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60642" y="432048"/>
          <a:ext cx="1296168" cy="2402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tx1"/>
              </a:solidFill>
            </a:rPr>
            <a:t>43 283,9 т. руб.</a:t>
          </a:r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0.54351</cdr:x>
      <cdr:y>0.03847</cdr:y>
    </cdr:from>
    <cdr:to>
      <cdr:x>0.92646</cdr:x>
      <cdr:y>0.21786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584775" y="72008"/>
          <a:ext cx="1116612" cy="3357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tx1"/>
              </a:solidFill>
            </a:rPr>
            <a:t>45 005,4 т. руб.</a:t>
          </a:r>
          <a:endParaRPr lang="ru-RU" b="1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7165D-99BD-4AC8-BB83-A0D5F2EB71B9}" type="datetimeFigureOut">
              <a:rPr lang="ru-RU" smtClean="0"/>
              <a:pPr/>
              <a:t>08.05.2020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67855-5CAA-4FB9-9665-58A1051719B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4881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3838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7719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6942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5437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4617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4617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4617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47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97431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57377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4617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53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44397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4617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4617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61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5335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1172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6499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9365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143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04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184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7719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08.05.2020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08.05.2020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08.05.2020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08.05.2020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08.05.2020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08.05.2020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08.05.2020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08.05.2020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08.05.2020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08.05.2020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08.05.2020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20000"/>
                <a:lumOff val="80000"/>
              </a:schemeClr>
            </a:gs>
            <a:gs pos="8000">
              <a:schemeClr val="accent5">
                <a:lumMod val="20000"/>
                <a:lumOff val="8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710A3-AAB7-4D00-98FE-18E5F58EA21C}" type="datetimeFigureOut">
              <a:rPr lang="ru-RU" smtClean="0"/>
              <a:pPr/>
              <a:t>08.05.2020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oleObject" Target="../embeddings/_____Microsoft_Excel_97-20032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emf"/><Relationship Id="rId4" Type="http://schemas.openxmlformats.org/officeDocument/2006/relationships/oleObject" Target="../embeddings/_____Microsoft_Excel_97-20034.xls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1.xml"/><Relationship Id="rId4" Type="http://schemas.openxmlformats.org/officeDocument/2006/relationships/image" Target="../media/image1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22.xml"/><Relationship Id="rId4" Type="http://schemas.openxmlformats.org/officeDocument/2006/relationships/image" Target="../media/image2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chart" Target="../charts/chart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6.xml"/><Relationship Id="rId4" Type="http://schemas.openxmlformats.org/officeDocument/2006/relationships/image" Target="../media/image3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0.xml"/><Relationship Id="rId4" Type="http://schemas.openxmlformats.org/officeDocument/2006/relationships/image" Target="../media/image40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6" name="Picture 10" descr="http://goslog.ru.images.1c-bitrix-cdn.ru/upload/iblock/b78/DSC05545.jpg?1387905667532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889" y="620688"/>
            <a:ext cx="4371705" cy="2019418"/>
          </a:xfrm>
          <a:prstGeom prst="rect">
            <a:avLst/>
          </a:prstGeom>
          <a:noFill/>
        </p:spPr>
      </p:pic>
      <p:pic>
        <p:nvPicPr>
          <p:cNvPr id="39948" name="Picture 12" descr="http://goslog.ru.images.1c-bitrix-cdn.ru/upload/iblock/f44/DSC09090.jpg?13879056676160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7027" y="631835"/>
            <a:ext cx="4340819" cy="2008271"/>
          </a:xfrm>
          <a:prstGeom prst="rect">
            <a:avLst/>
          </a:prstGeom>
          <a:noFill/>
        </p:spPr>
      </p:pic>
      <p:pic>
        <p:nvPicPr>
          <p:cNvPr id="39940" name="Picture 4" descr="&amp;Gcy;&amp;IEcy;&amp;Rcy;&amp;Bcy; &amp;Scy;&amp;Ucy;&amp;KHcy;&amp;Ocy;&amp;Jcy; &amp;Lcy;&amp;Ocy;&amp;G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2626" y="224122"/>
            <a:ext cx="1504951" cy="19050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47436" y="2815004"/>
            <a:ext cx="8115328" cy="3657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mbria" pitchFamily="18" charset="0"/>
                <a:cs typeface="Times New Roman" pitchFamily="18" charset="0"/>
              </a:rPr>
              <a:t>Бюджет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mbria" pitchFamily="18" charset="0"/>
                <a:cs typeface="Times New Roman" pitchFamily="18" charset="0"/>
              </a:rPr>
              <a:t>для граждан</a:t>
            </a: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mbria" pitchFamily="18" charset="0"/>
                <a:cs typeface="Times New Roman" pitchFamily="18" charset="0"/>
              </a:rPr>
              <a:t/>
            </a:r>
            <a:b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mbria" pitchFamily="18" charset="0"/>
                <a:cs typeface="Times New Roman" pitchFamily="18" charset="0"/>
              </a:rPr>
            </a:b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mbria" pitchFamily="18" charset="0"/>
                <a:cs typeface="Times New Roman" pitchFamily="18" charset="0"/>
              </a:rPr>
              <a:t>об исполнении бюджета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mbria" pitchFamily="18" charset="0"/>
                <a:cs typeface="Times New Roman" pitchFamily="18" charset="0"/>
              </a:rPr>
              <a:t>городского округа Сухой Лог за 2019 год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1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mbria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mbria" pitchFamily="18" charset="0"/>
                <a:cs typeface="Times New Roman" pitchFamily="18" charset="0"/>
              </a:rPr>
              <a:t> </a:t>
            </a:r>
            <a:endParaRPr kumimoji="0" lang="ru-RU" sz="3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mbria" pitchFamily="18" charset="0"/>
              <a:cs typeface="Times New Roman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2230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2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62392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785786" y="428604"/>
            <a:ext cx="7530630" cy="792162"/>
          </a:xfrm>
        </p:spPr>
        <p:txBody>
          <a:bodyPr>
            <a:noAutofit/>
          </a:bodyPr>
          <a:lstStyle/>
          <a:p>
            <a:pPr eaLnBrk="1" hangingPunct="1"/>
            <a:r>
              <a:rPr lang="ru-RU" sz="2600" b="1" dirty="0" smtClean="0">
                <a:solidFill>
                  <a:srgbClr val="1700C0"/>
                </a:solidFill>
                <a:latin typeface="Cambria" pitchFamily="18" charset="0"/>
              </a:rPr>
              <a:t>Поступление налоговых платежей в бюджет за 2019 год</a:t>
            </a:r>
          </a:p>
        </p:txBody>
      </p:sp>
      <p:graphicFrame>
        <p:nvGraphicFramePr>
          <p:cNvPr id="4098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457760"/>
              </p:ext>
            </p:extLst>
          </p:nvPr>
        </p:nvGraphicFramePr>
        <p:xfrm>
          <a:off x="890588" y="1584325"/>
          <a:ext cx="7413625" cy="418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8" name="Лист" r:id="rId4" imgW="10477500" imgH="5915025" progId="Excel.Sheet.8">
                  <p:embed/>
                </p:oleObj>
              </mc:Choice>
              <mc:Fallback>
                <p:oleObj name="Лист" r:id="rId4" imgW="10477500" imgH="5915025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588" y="1584325"/>
                        <a:ext cx="7413625" cy="418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076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395536" y="142853"/>
            <a:ext cx="8280920" cy="1269923"/>
          </a:xfrm>
        </p:spPr>
        <p:txBody>
          <a:bodyPr>
            <a:noAutofit/>
          </a:bodyPr>
          <a:lstStyle/>
          <a:p>
            <a:pPr eaLnBrk="1" hangingPunct="1"/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Динамика поступлений налога на доходы физических лиц в бюджет </a:t>
            </a:r>
            <a:b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за 2017 - 2019 годы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9206817"/>
              </p:ext>
            </p:extLst>
          </p:nvPr>
        </p:nvGraphicFramePr>
        <p:xfrm>
          <a:off x="323528" y="1412776"/>
          <a:ext cx="424847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855367534"/>
              </p:ext>
            </p:extLst>
          </p:nvPr>
        </p:nvGraphicFramePr>
        <p:xfrm>
          <a:off x="4572000" y="1412776"/>
          <a:ext cx="424847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9643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68952" cy="77809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600" b="1" dirty="0" smtClean="0">
                <a:solidFill>
                  <a:srgbClr val="7030A0"/>
                </a:solidFill>
                <a:latin typeface="Cambria" pitchFamily="18" charset="0"/>
              </a:rPr>
              <a:t>Динамика поступлений налоговых </a:t>
            </a:r>
            <a:br>
              <a:rPr lang="ru-RU" sz="2600" b="1" dirty="0" smtClean="0">
                <a:solidFill>
                  <a:srgbClr val="7030A0"/>
                </a:solidFill>
                <a:latin typeface="Cambria" pitchFamily="18" charset="0"/>
              </a:rPr>
            </a:br>
            <a:r>
              <a:rPr lang="ru-RU" sz="2600" b="1" dirty="0" smtClean="0">
                <a:solidFill>
                  <a:srgbClr val="7030A0"/>
                </a:solidFill>
                <a:latin typeface="Cambria" pitchFamily="18" charset="0"/>
              </a:rPr>
              <a:t>платежей в бюджет за 2017-2019 годы</a:t>
            </a:r>
            <a:endParaRPr lang="ru-RU" sz="2600" dirty="0" smtClean="0">
              <a:solidFill>
                <a:srgbClr val="7030A0"/>
              </a:solidFill>
              <a:latin typeface="Cambria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860665589"/>
              </p:ext>
            </p:extLst>
          </p:nvPr>
        </p:nvGraphicFramePr>
        <p:xfrm>
          <a:off x="251520" y="1268760"/>
          <a:ext cx="4104456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467248952"/>
              </p:ext>
            </p:extLst>
          </p:nvPr>
        </p:nvGraphicFramePr>
        <p:xfrm>
          <a:off x="251521" y="3789040"/>
          <a:ext cx="4104455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253869425"/>
              </p:ext>
            </p:extLst>
          </p:nvPr>
        </p:nvGraphicFramePr>
        <p:xfrm>
          <a:off x="4499992" y="3789040"/>
          <a:ext cx="424847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740352" y="908720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тыс. руб.</a:t>
            </a:r>
            <a:endParaRPr lang="ru-RU" sz="14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969967637"/>
              </p:ext>
            </p:extLst>
          </p:nvPr>
        </p:nvGraphicFramePr>
        <p:xfrm>
          <a:off x="251520" y="1216497"/>
          <a:ext cx="4104456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774521940"/>
              </p:ext>
            </p:extLst>
          </p:nvPr>
        </p:nvGraphicFramePr>
        <p:xfrm>
          <a:off x="4499992" y="1216497"/>
          <a:ext cx="4176464" cy="2428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10097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188913"/>
            <a:ext cx="8572500" cy="8683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Поступление неналоговых платежей </a:t>
            </a:r>
            <a:b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в бюджет за 2019год</a:t>
            </a:r>
            <a:endParaRPr lang="ru-RU" sz="30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7170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777184"/>
              </p:ext>
            </p:extLst>
          </p:nvPr>
        </p:nvGraphicFramePr>
        <p:xfrm>
          <a:off x="482600" y="1336675"/>
          <a:ext cx="8320088" cy="490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2" name="Лист" r:id="rId3" imgW="10782300" imgH="6353085" progId="Excel.Sheet.8">
                  <p:embed/>
                </p:oleObj>
              </mc:Choice>
              <mc:Fallback>
                <p:oleObj name="Лист" r:id="rId3" imgW="10782300" imgH="6353085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" y="1336675"/>
                        <a:ext cx="8320088" cy="4902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949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081234"/>
              </p:ext>
            </p:extLst>
          </p:nvPr>
        </p:nvGraphicFramePr>
        <p:xfrm>
          <a:off x="395536" y="908720"/>
          <a:ext cx="8643998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0419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487660"/>
              </p:ext>
            </p:extLst>
          </p:nvPr>
        </p:nvGraphicFramePr>
        <p:xfrm>
          <a:off x="179512" y="1196752"/>
          <a:ext cx="8883650" cy="504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6" name="Лист" r:id="rId4" imgW="7400857" imgH="2676615" progId="Excel.Sheet.8">
                  <p:embed/>
                </p:oleObj>
              </mc:Choice>
              <mc:Fallback>
                <p:oleObj name="Лист" r:id="rId4" imgW="7400857" imgH="2676615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196752"/>
                        <a:ext cx="8883650" cy="5041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143770" cy="941387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600" b="1" dirty="0" smtClean="0">
                <a:solidFill>
                  <a:srgbClr val="7030A0"/>
                </a:solidFill>
                <a:latin typeface="Cambria" pitchFamily="18" charset="0"/>
              </a:rPr>
              <a:t>Структура  неналоговых </a:t>
            </a:r>
            <a:br>
              <a:rPr lang="ru-RU" sz="2600" b="1" dirty="0" smtClean="0">
                <a:solidFill>
                  <a:srgbClr val="7030A0"/>
                </a:solidFill>
                <a:latin typeface="Cambria" pitchFamily="18" charset="0"/>
              </a:rPr>
            </a:br>
            <a:r>
              <a:rPr lang="ru-RU" sz="2600" b="1" dirty="0" smtClean="0">
                <a:solidFill>
                  <a:srgbClr val="7030A0"/>
                </a:solidFill>
                <a:latin typeface="Cambria" pitchFamily="18" charset="0"/>
              </a:rPr>
              <a:t>доходов  бюджета в 2019 году</a:t>
            </a:r>
            <a:endParaRPr lang="ru-RU" sz="2600" dirty="0" smtClean="0">
              <a:solidFill>
                <a:srgbClr val="7030A0"/>
              </a:solidFill>
              <a:latin typeface="Cambria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206143" y="5373216"/>
            <a:ext cx="936104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50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latin typeface="Calibri" panose="020F0502020204030204" pitchFamily="34" charset="0"/>
              </a:rPr>
              <a:t>Динамика</a:t>
            </a:r>
            <a:r>
              <a:rPr lang="ru-RU" sz="2800" dirty="0" smtClean="0">
                <a:latin typeface="Calibri" panose="020F0502020204030204" pitchFamily="34" charset="0"/>
              </a:rPr>
              <a:t> </a:t>
            </a:r>
            <a:r>
              <a:rPr lang="ru-RU" sz="2800" b="1" dirty="0" smtClean="0">
                <a:latin typeface="Calibri" panose="020F0502020204030204" pitchFamily="34" charset="0"/>
              </a:rPr>
              <a:t>поступлений</a:t>
            </a:r>
            <a:r>
              <a:rPr lang="ru-RU" sz="2800" dirty="0" smtClean="0">
                <a:latin typeface="Calibri" panose="020F0502020204030204" pitchFamily="34" charset="0"/>
              </a:rPr>
              <a:t> </a:t>
            </a:r>
            <a:r>
              <a:rPr lang="ru-RU" sz="2800" b="1" dirty="0" smtClean="0">
                <a:latin typeface="Calibri" panose="020F0502020204030204" pitchFamily="34" charset="0"/>
              </a:rPr>
              <a:t>неналоговых</a:t>
            </a:r>
            <a:r>
              <a:rPr lang="ru-RU" sz="2800" dirty="0" smtClean="0">
                <a:latin typeface="Calibri" panose="020F0502020204030204" pitchFamily="34" charset="0"/>
              </a:rPr>
              <a:t> </a:t>
            </a:r>
            <a:r>
              <a:rPr lang="ru-RU" sz="2800" b="1" dirty="0" smtClean="0">
                <a:latin typeface="Calibri" panose="020F0502020204030204" pitchFamily="34" charset="0"/>
              </a:rPr>
              <a:t>платежей</a:t>
            </a:r>
            <a:r>
              <a:rPr lang="ru-RU" sz="2800" dirty="0" smtClean="0">
                <a:latin typeface="Calibri" panose="020F0502020204030204" pitchFamily="34" charset="0"/>
              </a:rPr>
              <a:t> в </a:t>
            </a:r>
            <a:r>
              <a:rPr lang="ru-RU" sz="2800" b="1" dirty="0" smtClean="0">
                <a:latin typeface="Calibri" panose="020F0502020204030204" pitchFamily="34" charset="0"/>
              </a:rPr>
              <a:t>бюджет</a:t>
            </a:r>
            <a:r>
              <a:rPr lang="ru-RU" sz="2800" dirty="0" smtClean="0">
                <a:latin typeface="Calibri" panose="020F0502020204030204" pitchFamily="34" charset="0"/>
              </a:rPr>
              <a:t> </a:t>
            </a:r>
            <a:r>
              <a:rPr lang="ru-RU" sz="2800" b="1" dirty="0" smtClean="0">
                <a:latin typeface="Calibri" panose="020F0502020204030204" pitchFamily="34" charset="0"/>
              </a:rPr>
              <a:t>2018</a:t>
            </a:r>
            <a:r>
              <a:rPr lang="ru-RU" sz="2800" dirty="0" smtClean="0">
                <a:latin typeface="Calibri" panose="020F0502020204030204" pitchFamily="34" charset="0"/>
              </a:rPr>
              <a:t> – </a:t>
            </a:r>
            <a:r>
              <a:rPr lang="ru-RU" sz="2800" b="1" dirty="0" smtClean="0">
                <a:latin typeface="Calibri" panose="020F0502020204030204" pitchFamily="34" charset="0"/>
              </a:rPr>
              <a:t>2019</a:t>
            </a:r>
            <a:r>
              <a:rPr lang="ru-RU" sz="2800" dirty="0" smtClean="0">
                <a:latin typeface="Calibri" panose="020F0502020204030204" pitchFamily="34" charset="0"/>
              </a:rPr>
              <a:t> </a:t>
            </a:r>
            <a:r>
              <a:rPr lang="ru-RU" sz="2800" b="1" dirty="0" smtClean="0">
                <a:latin typeface="Calibri" panose="020F0502020204030204" pitchFamily="34" charset="0"/>
              </a:rPr>
              <a:t>годы</a:t>
            </a:r>
            <a:endParaRPr lang="ru-RU" sz="2800" b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4221984"/>
              </p:ext>
            </p:extLst>
          </p:nvPr>
        </p:nvGraphicFramePr>
        <p:xfrm>
          <a:off x="467544" y="1628800"/>
          <a:ext cx="822960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401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Заголовок 1"/>
          <p:cNvSpPr>
            <a:spLocks noGrp="1"/>
          </p:cNvSpPr>
          <p:nvPr>
            <p:ph type="title"/>
          </p:nvPr>
        </p:nvSpPr>
        <p:spPr>
          <a:xfrm>
            <a:off x="395536" y="188913"/>
            <a:ext cx="8424936" cy="5969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500" b="1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Структура безвозмездных  поступлений в 2019 году</a:t>
            </a:r>
            <a:endParaRPr lang="ru-RU" sz="2500" dirty="0" smtClean="0">
              <a:solidFill>
                <a:schemeClr val="accent4">
                  <a:lumMod val="75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9218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3359555"/>
              </p:ext>
            </p:extLst>
          </p:nvPr>
        </p:nvGraphicFramePr>
        <p:xfrm>
          <a:off x="395288" y="1052513"/>
          <a:ext cx="8607425" cy="540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0" name="Лист" r:id="rId3" imgW="6057900" imgH="2486025" progId="Excel.Sheet.8">
                  <p:embed/>
                </p:oleObj>
              </mc:Choice>
              <mc:Fallback>
                <p:oleObj name="Лист" r:id="rId3" imgW="6057900" imgH="2486025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052513"/>
                        <a:ext cx="8607425" cy="540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157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188640"/>
            <a:ext cx="7974040" cy="8683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Безвозмездные поступления в бюджет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за 2019 год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934213630"/>
              </p:ext>
            </p:extLst>
          </p:nvPr>
        </p:nvGraphicFramePr>
        <p:xfrm>
          <a:off x="323528" y="1124744"/>
          <a:ext cx="8496944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055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429684" cy="9413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Динамика безвозмездных поступлений в бюджет </a:t>
            </a:r>
            <a:b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за 2018-2019 годы</a:t>
            </a:r>
            <a:endParaRPr lang="ru-RU" sz="2600" dirty="0">
              <a:solidFill>
                <a:schemeClr val="accent4">
                  <a:lumMod val="75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248220"/>
              </p:ext>
            </p:extLst>
          </p:nvPr>
        </p:nvGraphicFramePr>
        <p:xfrm>
          <a:off x="457200" y="1412776"/>
          <a:ext cx="8229600" cy="4713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852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539552" y="285728"/>
            <a:ext cx="7890041" cy="8461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dirty="0" smtClean="0">
                <a:solidFill>
                  <a:schemeClr val="tx2"/>
                </a:solidFill>
                <a:latin typeface="Cambria" pitchFamily="18" charset="0"/>
              </a:rPr>
              <a:t>Крупнейшие налогоплательщики </a:t>
            </a:r>
            <a:br>
              <a:rPr lang="ru-RU" sz="3200" b="1" dirty="0" smtClean="0">
                <a:solidFill>
                  <a:schemeClr val="tx2"/>
                </a:solidFill>
                <a:latin typeface="Cambria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Cambria" pitchFamily="18" charset="0"/>
              </a:rPr>
              <a:t>в 2019 году</a:t>
            </a:r>
            <a:endParaRPr lang="ru-RU" sz="3200" dirty="0" smtClean="0">
              <a:solidFill>
                <a:schemeClr val="tx2"/>
              </a:solidFill>
              <a:latin typeface="Cambria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5512581"/>
              </p:ext>
            </p:extLst>
          </p:nvPr>
        </p:nvGraphicFramePr>
        <p:xfrm>
          <a:off x="467544" y="1268760"/>
          <a:ext cx="822960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619672" y="2060848"/>
            <a:ext cx="6120680" cy="3240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1709994226"/>
              </p:ext>
            </p:extLst>
          </p:nvPr>
        </p:nvGraphicFramePr>
        <p:xfrm>
          <a:off x="467544" y="1196752"/>
          <a:ext cx="799288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115616" y="1628800"/>
            <a:ext cx="2880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</a:rPr>
              <a:t>Всего налоговых и неналоговых доходов 575 845,7 тыс. руб. </a:t>
            </a:r>
          </a:p>
          <a:p>
            <a:pPr algn="ctr"/>
            <a:r>
              <a:rPr lang="ru-RU" sz="2000" b="1" dirty="0" smtClean="0">
                <a:solidFill>
                  <a:prstClr val="white"/>
                </a:solidFill>
              </a:rPr>
              <a:t>(100 %)</a:t>
            </a:r>
            <a:endParaRPr lang="ru-RU" sz="2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92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82945" name="WordArt 1"/>
          <p:cNvSpPr>
            <a:spLocks noChangeArrowheads="1" noChangeShapeType="1" noTextEdit="1"/>
          </p:cNvSpPr>
          <p:nvPr/>
        </p:nvSpPr>
        <p:spPr bwMode="auto">
          <a:xfrm>
            <a:off x="1500165" y="214290"/>
            <a:ext cx="5929355" cy="671534"/>
          </a:xfrm>
          <a:prstGeom prst="rect">
            <a:avLst/>
          </a:prstGeom>
        </p:spPr>
        <p:txBody>
          <a:bodyPr wrap="none" fromWordArt="1"/>
          <a:lstStyle/>
          <a:p>
            <a:pPr algn="ctr" rtl="0"/>
            <a:r>
              <a:rPr lang="ru-RU" sz="3600" b="1" kern="1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ОСНОВНЫЕ ПОНЯТИЯ</a:t>
            </a:r>
            <a:endParaRPr lang="ru-RU" sz="3600" b="1" kern="1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500033" y="1000109"/>
            <a:ext cx="8215371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ambria" pitchFamily="18" charset="0"/>
                <a:ea typeface="Times New Roman" pitchFamily="18" charset="0"/>
              </a:rPr>
              <a:t>Бюджет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ambria" pitchFamily="18" charset="0"/>
                <a:ea typeface="Times New Roman" pitchFamily="18" charset="0"/>
              </a:rPr>
              <a:t>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ambria" pitchFamily="18" charset="0"/>
                <a:ea typeface="Times New Roman" pitchFamily="18" charset="0"/>
              </a:rPr>
              <a:t>Доходы бюджета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ambria" pitchFamily="18" charset="0"/>
                <a:ea typeface="Times New Roman" pitchFamily="18" charset="0"/>
              </a:rPr>
              <a:t> – поступающие в бюджет денежные средства за исключением источников финансирования дефицита бюджета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ambria" pitchFamily="18" charset="0"/>
                <a:ea typeface="Times New Roman" pitchFamily="18" charset="0"/>
              </a:rPr>
              <a:t>Расходы бюджета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ambria" pitchFamily="18" charset="0"/>
                <a:ea typeface="Times New Roman" pitchFamily="18" charset="0"/>
              </a:rPr>
              <a:t> – выплачиваемые из бюджета денежные средства, за исключением источников финансирования дефицита бюджета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ambria" pitchFamily="18" charset="0"/>
                <a:ea typeface="Times New Roman" pitchFamily="18" charset="0"/>
              </a:rPr>
              <a:t>Дефицит бюджета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ambria" pitchFamily="18" charset="0"/>
                <a:ea typeface="Times New Roman" pitchFamily="18" charset="0"/>
              </a:rPr>
              <a:t> – превышение расходов бюджета над его доходами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ambria" pitchFamily="18" charset="0"/>
                <a:ea typeface="Times New Roman" pitchFamily="18" charset="0"/>
              </a:rPr>
              <a:t>Профицит бюджета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ambria" pitchFamily="18" charset="0"/>
                <a:ea typeface="Times New Roman" pitchFamily="18" charset="0"/>
              </a:rPr>
              <a:t> – превышение доходов бюджета над его расходами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79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2350" cy="504056"/>
          </a:xfrm>
          <a:ln>
            <a:noFill/>
          </a:ln>
        </p:spPr>
        <p:txBody>
          <a:bodyPr>
            <a:normAutofit/>
          </a:bodyPr>
          <a:lstStyle/>
          <a:p>
            <a:pPr eaLnBrk="1" hangingPunct="1"/>
            <a:r>
              <a:rPr lang="ru-RU" sz="2700" b="1" dirty="0" smtClean="0">
                <a:solidFill>
                  <a:srgbClr val="7030A0"/>
                </a:solidFill>
                <a:latin typeface="Cambria" pitchFamily="18" charset="0"/>
              </a:rPr>
              <a:t>Недоимка по налоговым и неналоговым доходам</a:t>
            </a:r>
            <a:endParaRPr lang="ru-RU" sz="2700" dirty="0" smtClean="0">
              <a:solidFill>
                <a:srgbClr val="7030A0"/>
              </a:solidFill>
              <a:latin typeface="Cambria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0639358"/>
              </p:ext>
            </p:extLst>
          </p:nvPr>
        </p:nvGraphicFramePr>
        <p:xfrm>
          <a:off x="214282" y="928670"/>
          <a:ext cx="8715437" cy="584427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133582"/>
                <a:gridCol w="1263395"/>
                <a:gridCol w="988209"/>
                <a:gridCol w="1276788"/>
                <a:gridCol w="875701"/>
                <a:gridCol w="1177762"/>
              </a:tblGrid>
              <a:tr h="916154"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Наименование видов доходов</a:t>
                      </a:r>
                      <a:endParaRPr lang="ru-RU" sz="1400" b="1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Недоимка на 01.01.2019 года</a:t>
                      </a:r>
                      <a:endParaRPr lang="ru-RU" sz="1400" b="1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Удельный вес, %</a:t>
                      </a:r>
                      <a:endParaRPr lang="ru-RU" sz="1400" b="1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Недоимка на 01.01.2020 года</a:t>
                      </a:r>
                      <a:endParaRPr lang="ru-RU" sz="1400" b="1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Удельный вес, %</a:t>
                      </a:r>
                    </a:p>
                    <a:p>
                      <a:pPr algn="ctr"/>
                      <a:endParaRPr lang="ru-RU" sz="1400" b="1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Отклонение +/- </a:t>
                      </a:r>
                    </a:p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(гр.4-гр.2)</a:t>
                      </a:r>
                      <a:endParaRPr lang="ru-RU" sz="1400" b="1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rgbClr val="CCCCFF"/>
                    </a:solidFill>
                  </a:tcPr>
                </a:tc>
              </a:tr>
              <a:tr h="338905"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1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2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3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4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5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6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</a:tr>
              <a:tr h="638529">
                <a:tc>
                  <a:txBody>
                    <a:bodyPr/>
                    <a:lstStyle/>
                    <a:p>
                      <a:r>
                        <a:rPr lang="ru-RU" sz="1600" b="1" i="1" baseline="0" dirty="0" smtClean="0">
                          <a:latin typeface="Cambria" pitchFamily="18" charset="0"/>
                        </a:rPr>
                        <a:t>Налоговые доходы</a:t>
                      </a:r>
                    </a:p>
                    <a:p>
                      <a:r>
                        <a:rPr lang="ru-RU" sz="1600" b="1" i="1" baseline="0" dirty="0" smtClean="0">
                          <a:latin typeface="Cambria" pitchFamily="18" charset="0"/>
                        </a:rPr>
                        <a:t>В том числе :</a:t>
                      </a:r>
                      <a:endParaRPr lang="ru-RU" sz="1600" b="1" i="1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baseline="0" dirty="0" smtClean="0">
                          <a:latin typeface="Cambria" pitchFamily="18" charset="0"/>
                        </a:rPr>
                        <a:t>14 674</a:t>
                      </a:r>
                      <a:endParaRPr lang="ru-RU" sz="1600" b="1" i="1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baseline="0" dirty="0" smtClean="0">
                          <a:latin typeface="Cambria" pitchFamily="18" charset="0"/>
                        </a:rPr>
                        <a:t>41,6</a:t>
                      </a:r>
                      <a:endParaRPr lang="ru-RU" sz="1600" b="1" i="1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13 024</a:t>
                      </a:r>
                      <a:endParaRPr lang="ru-RU" sz="1600" b="1" i="1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41,6</a:t>
                      </a:r>
                      <a:endParaRPr lang="ru-RU" sz="1600" b="1" i="1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-1 650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endParaRPr lang="ru-RU" sz="1600" b="1" i="1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38529"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latin typeface="Cambria" pitchFamily="18" charset="0"/>
                        </a:rPr>
                        <a:t>Налог на доходы физических лиц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1 515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1 578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63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1992"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latin typeface="Cambria" pitchFamily="18" charset="0"/>
                        </a:rPr>
                        <a:t>Земельный налог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4 244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2 716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ru-RU" sz="14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- 1528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endParaRPr lang="ru-RU" sz="14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/>
                </a:tc>
              </a:tr>
              <a:tr h="598412"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latin typeface="Cambria" pitchFamily="18" charset="0"/>
                        </a:rPr>
                        <a:t>Налог на имущество физических лиц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7 157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6 644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- 513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67872"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latin typeface="Cambria" pitchFamily="18" charset="0"/>
                        </a:rPr>
                        <a:t>Единый налог на вмененный доход для отдельных видов деятельности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1 524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1 780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ru-RU" sz="14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256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/>
                </a:tc>
              </a:tr>
              <a:tr h="306820"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latin typeface="Cambria" pitchFamily="18" charset="0"/>
                        </a:rPr>
                        <a:t>Прочие налоговые платежи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234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306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ru-RU" sz="14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72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/>
                </a:tc>
              </a:tr>
              <a:tr h="613045">
                <a:tc>
                  <a:txBody>
                    <a:bodyPr/>
                    <a:lstStyle/>
                    <a:p>
                      <a:r>
                        <a:rPr lang="ru-RU" sz="1600" b="1" i="1" baseline="0" dirty="0" smtClean="0">
                          <a:latin typeface="Cambria" pitchFamily="18" charset="0"/>
                        </a:rPr>
                        <a:t>Неналоговые доходы</a:t>
                      </a:r>
                      <a:endParaRPr lang="ru-RU" sz="1600" b="1" i="1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baseline="0" dirty="0" smtClean="0">
                          <a:latin typeface="Cambria" pitchFamily="18" charset="0"/>
                        </a:rPr>
                        <a:t>20 627</a:t>
                      </a:r>
                      <a:endParaRPr lang="ru-RU" sz="1600" b="1" i="1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baseline="0" dirty="0" smtClean="0">
                          <a:latin typeface="Cambria" pitchFamily="18" charset="0"/>
                        </a:rPr>
                        <a:t>58,4</a:t>
                      </a:r>
                      <a:endParaRPr lang="ru-RU" sz="1600" b="1" i="1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18 282</a:t>
                      </a:r>
                      <a:endParaRPr lang="ru-RU" sz="1600" b="1" i="1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baseline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58,4</a:t>
                      </a:r>
                      <a:endParaRPr lang="ru-RU" sz="1600" b="1" i="1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- 2 345</a:t>
                      </a:r>
                      <a:endParaRPr lang="ru-RU" sz="1600" b="1" i="1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/>
                </a:tc>
              </a:tr>
              <a:tr h="556764">
                <a:tc>
                  <a:txBody>
                    <a:bodyPr/>
                    <a:lstStyle/>
                    <a:p>
                      <a:r>
                        <a:rPr lang="ru-RU" sz="1600" b="1" baseline="0" dirty="0" smtClean="0">
                          <a:latin typeface="Cambria" pitchFamily="18" charset="0"/>
                        </a:rPr>
                        <a:t>ИТОГО:</a:t>
                      </a:r>
                      <a:endParaRPr lang="ru-RU" sz="1600" b="1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latin typeface="Cambria" pitchFamily="18" charset="0"/>
                        </a:rPr>
                        <a:t>35 301</a:t>
                      </a:r>
                      <a:endParaRPr lang="ru-RU" sz="1600" b="1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latin typeface="Cambria" pitchFamily="18" charset="0"/>
                        </a:rPr>
                        <a:t>100</a:t>
                      </a:r>
                      <a:endParaRPr lang="ru-RU" sz="1600" b="1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31 306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100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- 3 995</a:t>
                      </a:r>
                    </a:p>
                    <a:p>
                      <a:pPr algn="ctr"/>
                      <a:endParaRPr lang="ru-RU" sz="1600" b="1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740352" y="580038"/>
            <a:ext cx="1185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Cambria" panose="02040503050406030204" pitchFamily="18" charset="0"/>
              </a:rPr>
              <a:t>т</a:t>
            </a:r>
            <a:r>
              <a:rPr lang="ru-RU" sz="16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ыс. руб.</a:t>
            </a:r>
            <a:endParaRPr lang="ru-RU" sz="16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2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1" y="214290"/>
            <a:ext cx="5929355" cy="8572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atin typeface="Cambria" pitchFamily="18" charset="0"/>
              </a:rPr>
              <a:t>Расходы бюджета городского округа </a:t>
            </a:r>
          </a:p>
          <a:p>
            <a:pPr algn="ctr"/>
            <a:r>
              <a:rPr lang="ru-RU" sz="2200" b="1" dirty="0" smtClean="0">
                <a:latin typeface="Cambria" pitchFamily="18" charset="0"/>
              </a:rPr>
              <a:t>Сухой Лог</a:t>
            </a:r>
            <a:endParaRPr lang="ru-RU" sz="2200" b="1" dirty="0">
              <a:latin typeface="Cambria" pitchFamily="18" charset="0"/>
            </a:endParaRPr>
          </a:p>
        </p:txBody>
      </p:sp>
      <p:pic>
        <p:nvPicPr>
          <p:cNvPr id="65549" name="Picture 13" descr="C:\Documents and Settings\Светлана\Local Settings\Temporary Internet Files\Content.IE5\V3PBZLOW\%D0%BC%D0%BE%D0%BD%D0%B5%D1%82%D1%8B-%D0%B2-%D0%BA%D0%BE%D1%88%D0%B5%D0%BB%D1%8C%D0%BA%D0%B5-1357919599_8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4371" y="515466"/>
            <a:ext cx="2500267" cy="166684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3" name="Прямоугольник 4"/>
          <p:cNvSpPr>
            <a:spLocks noChangeArrowheads="1"/>
          </p:cNvSpPr>
          <p:nvPr/>
        </p:nvSpPr>
        <p:spPr bwMode="auto">
          <a:xfrm>
            <a:off x="214281" y="1214423"/>
            <a:ext cx="5867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7030A0"/>
                </a:solidFill>
              </a:rPr>
              <a:t>Р</a:t>
            </a:r>
            <a:r>
              <a:rPr lang="ru-RU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асходы </a:t>
            </a:r>
            <a:r>
              <a:rPr lang="ru-RU" sz="20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местного бюджета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денежные средства, направляемые на финансовое обеспечение задач и функций местного самоуправления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714613" y="2438388"/>
            <a:ext cx="3571900" cy="928694"/>
          </a:xfrm>
          <a:prstGeom prst="roundRect">
            <a:avLst>
              <a:gd name="adj" fmla="val 13112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>
                <a:latin typeface="Cambria" pitchFamily="18" charset="0"/>
                <a:cs typeface="Times New Roman" pitchFamily="18" charset="0"/>
              </a:rPr>
              <a:t>Классификация расходов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>
                <a:latin typeface="Cambria" pitchFamily="18" charset="0"/>
                <a:cs typeface="Times New Roman" pitchFamily="18" charset="0"/>
              </a:rPr>
              <a:t>по признакам</a:t>
            </a:r>
            <a:endParaRPr lang="ru-RU" sz="1900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215074" y="4187657"/>
            <a:ext cx="2357455" cy="235745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ambria" pitchFamily="18" charset="0"/>
              </a:rPr>
              <a:t>Экономическая</a:t>
            </a:r>
          </a:p>
          <a:p>
            <a:pPr algn="ctr"/>
            <a:r>
              <a:rPr lang="ru-RU" sz="1400" dirty="0" smtClean="0">
                <a:latin typeface="Cambria" pitchFamily="18" charset="0"/>
              </a:rPr>
              <a:t>классификация  показывает деление расходов на текущие (</a:t>
            </a:r>
            <a:r>
              <a:rPr lang="ru-RU" sz="1400" dirty="0">
                <a:latin typeface="Cambria" pitchFamily="18" charset="0"/>
              </a:rPr>
              <a:t>заработная плата, закупки товаров и услуг и др</a:t>
            </a:r>
            <a:r>
              <a:rPr lang="ru-RU" sz="1400" dirty="0" smtClean="0">
                <a:latin typeface="Cambria" pitchFamily="18" charset="0"/>
              </a:rPr>
              <a:t>.) и капитальные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00035" y="4187657"/>
            <a:ext cx="2286048" cy="235745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ambria" pitchFamily="18" charset="0"/>
              </a:rPr>
              <a:t>Функциональная</a:t>
            </a:r>
          </a:p>
          <a:p>
            <a:pPr algn="ctr"/>
            <a:r>
              <a:rPr lang="ru-RU" sz="1400" dirty="0" smtClean="0">
                <a:latin typeface="Cambria" pitchFamily="18" charset="0"/>
              </a:rPr>
              <a:t>классификация отражает направление средств бюджета на выполнение основных функций местного самоуправления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286117" y="4239898"/>
            <a:ext cx="2428892" cy="235745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ambria" pitchFamily="18" charset="0"/>
              </a:rPr>
              <a:t>Ведомственная</a:t>
            </a:r>
          </a:p>
          <a:p>
            <a:pPr algn="ctr"/>
            <a:r>
              <a:rPr lang="ru-RU" sz="1400" dirty="0" smtClean="0">
                <a:latin typeface="Cambria" pitchFamily="18" charset="0"/>
              </a:rPr>
              <a:t>классификация расходов бюджета непосредственно связана со структурой управления, она отображает группировку расходов по главным распорядителям</a:t>
            </a:r>
          </a:p>
        </p:txBody>
      </p:sp>
      <p:sp>
        <p:nvSpPr>
          <p:cNvPr id="33" name="Стрелка вниз 32"/>
          <p:cNvSpPr/>
          <p:nvPr/>
        </p:nvSpPr>
        <p:spPr>
          <a:xfrm>
            <a:off x="4214811" y="3500437"/>
            <a:ext cx="571504" cy="64294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Стрелка вправо 33"/>
          <p:cNvSpPr/>
          <p:nvPr/>
        </p:nvSpPr>
        <p:spPr>
          <a:xfrm rot="8065304">
            <a:off x="1736010" y="3437372"/>
            <a:ext cx="786794" cy="50006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Стрелка вправо 34"/>
          <p:cNvSpPr/>
          <p:nvPr/>
        </p:nvSpPr>
        <p:spPr>
          <a:xfrm rot="2124570">
            <a:off x="6431467" y="3487471"/>
            <a:ext cx="771547" cy="50006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86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644008" y="1157416"/>
            <a:ext cx="4104456" cy="50078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53613" y="1157416"/>
            <a:ext cx="4073465" cy="50078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9"/>
            <a:ext cx="8305800" cy="576064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Сведения об исполнении бюджета городского округа Сухой Лог за 2017 - 2019  годы в сравнении с бюджетами других городских округов</a:t>
            </a:r>
            <a:endParaRPr lang="ru-RU" sz="18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733045363"/>
              </p:ext>
            </p:extLst>
          </p:nvPr>
        </p:nvGraphicFramePr>
        <p:xfrm>
          <a:off x="431540" y="1157416"/>
          <a:ext cx="828092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611560" y="908720"/>
            <a:ext cx="8064896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417510781"/>
              </p:ext>
            </p:extLst>
          </p:nvPr>
        </p:nvGraphicFramePr>
        <p:xfrm>
          <a:off x="4051244" y="2708920"/>
          <a:ext cx="4841236" cy="3487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220072" y="1340768"/>
            <a:ext cx="3207411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 smtClean="0">
                <a:solidFill>
                  <a:srgbClr val="002060"/>
                </a:solidFill>
              </a:rPr>
              <a:t>РАСХОДЫ </a:t>
            </a:r>
          </a:p>
          <a:p>
            <a:pPr algn="ctr"/>
            <a:r>
              <a:rPr lang="ru-RU" sz="1500" b="1" dirty="0" smtClean="0">
                <a:solidFill>
                  <a:srgbClr val="002060"/>
                </a:solidFill>
              </a:rPr>
              <a:t>бюджетов сопоставимых </a:t>
            </a:r>
          </a:p>
          <a:p>
            <a:pPr algn="ctr"/>
            <a:r>
              <a:rPr lang="ru-RU" sz="1500" b="1" dirty="0" smtClean="0">
                <a:solidFill>
                  <a:srgbClr val="002060"/>
                </a:solidFill>
              </a:rPr>
              <a:t>городских округов, </a:t>
            </a:r>
          </a:p>
          <a:p>
            <a:pPr algn="ctr"/>
            <a:r>
              <a:rPr lang="ru-RU" sz="1500" b="1" dirty="0" smtClean="0">
                <a:solidFill>
                  <a:srgbClr val="002060"/>
                </a:solidFill>
              </a:rPr>
              <a:t>в млн. руб.</a:t>
            </a:r>
          </a:p>
          <a:p>
            <a:pPr algn="ctr"/>
            <a:endParaRPr lang="ru-RU" dirty="0">
              <a:solidFill>
                <a:srgbClr val="CC00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86591" y="4881584"/>
            <a:ext cx="3092645" cy="1071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 smtClean="0">
                <a:solidFill>
                  <a:srgbClr val="002060"/>
                </a:solidFill>
              </a:rPr>
              <a:t>ДОХОДЫ </a:t>
            </a:r>
          </a:p>
          <a:p>
            <a:pPr algn="ctr"/>
            <a:r>
              <a:rPr lang="ru-RU" sz="1500" b="1" dirty="0" smtClean="0">
                <a:solidFill>
                  <a:srgbClr val="002060"/>
                </a:solidFill>
              </a:rPr>
              <a:t>бюджетов сопоставимых </a:t>
            </a:r>
          </a:p>
          <a:p>
            <a:pPr algn="ctr"/>
            <a:r>
              <a:rPr lang="ru-RU" sz="1500" b="1" dirty="0" smtClean="0">
                <a:solidFill>
                  <a:srgbClr val="002060"/>
                </a:solidFill>
              </a:rPr>
              <a:t>городских округов, </a:t>
            </a:r>
          </a:p>
          <a:p>
            <a:pPr algn="ctr"/>
            <a:r>
              <a:rPr lang="ru-RU" sz="1500" b="1" dirty="0" smtClean="0">
                <a:solidFill>
                  <a:srgbClr val="002060"/>
                </a:solidFill>
              </a:rPr>
              <a:t>в млн. руб.</a:t>
            </a:r>
          </a:p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10179" y="6269983"/>
            <a:ext cx="5904656" cy="394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2017 год             2018 год            2019 год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18337" y="6395098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907228" y="6395098"/>
            <a:ext cx="144016" cy="1440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365811" y="6395098"/>
            <a:ext cx="144016" cy="1440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08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  <a:effectLst/>
        </p:spPr>
        <p:txBody>
          <a:bodyPr>
            <a:noAutofit/>
          </a:bodyPr>
          <a:lstStyle/>
          <a:p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 структура  расходов  за 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       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024368645"/>
              </p:ext>
            </p:extLst>
          </p:nvPr>
        </p:nvGraphicFramePr>
        <p:xfrm>
          <a:off x="251520" y="764704"/>
          <a:ext cx="8640960" cy="6035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554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989325067"/>
              </p:ext>
            </p:extLst>
          </p:nvPr>
        </p:nvGraphicFramePr>
        <p:xfrm>
          <a:off x="142845" y="714356"/>
          <a:ext cx="9001156" cy="628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323528" y="181836"/>
            <a:ext cx="8496944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    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</a:t>
            </a:r>
            <a:r>
              <a:rPr kumimoji="0" lang="ru-RU" sz="6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Исполнение расходов бюджета городского округа Сухой Лог за 2019 год</a:t>
            </a:r>
            <a:br>
              <a:rPr kumimoji="0" lang="ru-RU" sz="6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/>
            </a:r>
            <a:b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 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6940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85720" y="188640"/>
            <a:ext cx="8318728" cy="4542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    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</a:t>
            </a:r>
            <a:r>
              <a:rPr kumimoji="0" lang="ru-RU" sz="6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Динамика расходов бюджета городского округа Сухой Лог за 2018 – 2019 годы</a:t>
            </a:r>
            <a:br>
              <a:rPr kumimoji="0" lang="ru-RU" sz="6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/>
            </a:r>
            <a:b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 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614104125"/>
              </p:ext>
            </p:extLst>
          </p:nvPr>
        </p:nvGraphicFramePr>
        <p:xfrm>
          <a:off x="179512" y="764704"/>
          <a:ext cx="8784976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8773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714349" y="116632"/>
            <a:ext cx="7983569" cy="500066"/>
          </a:xfr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</a:rPr>
              <a:t>   </a:t>
            </a:r>
            <a:br>
              <a:rPr lang="ru-RU" sz="2400" b="1" dirty="0" smtClean="0">
                <a:solidFill>
                  <a:srgbClr val="0070C0"/>
                </a:solidFill>
                <a:latin typeface="Cambria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</a:rPr>
              <a:t>Социально - значимые расходы в 2019 году</a:t>
            </a:r>
            <a:br>
              <a:rPr lang="ru-RU" sz="2400" b="1" dirty="0" smtClean="0">
                <a:solidFill>
                  <a:srgbClr val="0070C0"/>
                </a:solidFill>
                <a:latin typeface="Cambria" pitchFamily="18" charset="0"/>
              </a:rPr>
            </a:br>
            <a:endParaRPr lang="ru-RU" sz="2400" b="1" dirty="0">
              <a:solidFill>
                <a:srgbClr val="0070C0"/>
              </a:solidFill>
              <a:latin typeface="Cambria" pitchFamily="18" charset="0"/>
            </a:endParaRPr>
          </a:p>
        </p:txBody>
      </p:sp>
      <p:graphicFrame>
        <p:nvGraphicFramePr>
          <p:cNvPr id="15" name="Содержимое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1919874"/>
              </p:ext>
            </p:extLst>
          </p:nvPr>
        </p:nvGraphicFramePr>
        <p:xfrm>
          <a:off x="714348" y="785794"/>
          <a:ext cx="7972451" cy="4191372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676279"/>
                <a:gridCol w="2306685"/>
                <a:gridCol w="1989487"/>
              </a:tblGrid>
              <a:tr h="640080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2019 год - план</a:t>
                      </a:r>
                      <a:endParaRPr lang="ru-RU" sz="18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2019 год - факт</a:t>
                      </a:r>
                      <a:endParaRPr lang="ru-RU" sz="18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658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Всего расходов</a:t>
                      </a:r>
                      <a:endParaRPr lang="ru-RU" sz="1600" b="1" i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1 936 949,3</a:t>
                      </a:r>
                      <a:endParaRPr lang="ru-RU" sz="16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1 892 582,6</a:t>
                      </a:r>
                      <a:endParaRPr lang="ru-RU" sz="16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851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Образование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1 151 677,4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1 143 107,0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851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Культура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123 844,1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123 844,1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702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Социальная политика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157 341,1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153 510,9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274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Физическая культура и спорт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49 299,2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49 299,2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814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Итого социально</a:t>
                      </a:r>
                      <a:r>
                        <a:rPr lang="ru-RU" sz="1600" baseline="0" dirty="0" smtClean="0">
                          <a:latin typeface="Cambria" panose="02040503050406030204" pitchFamily="18" charset="0"/>
                        </a:rPr>
                        <a:t> -значимые расходы</a:t>
                      </a:r>
                      <a:endParaRPr lang="ru-RU" sz="1600" b="1" i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1 482 161,8</a:t>
                      </a:r>
                      <a:endParaRPr lang="ru-RU" sz="16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1 469 761,2</a:t>
                      </a:r>
                      <a:endParaRPr lang="ru-RU" sz="16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44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% социально-значимых</a:t>
                      </a:r>
                      <a:r>
                        <a:rPr lang="ru-RU" sz="1600" baseline="0" dirty="0" smtClean="0">
                          <a:latin typeface="Cambria" panose="02040503050406030204" pitchFamily="18" charset="0"/>
                        </a:rPr>
                        <a:t> расходов в общей сумме расходов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76,5%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77,7%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851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Прочие расходы</a:t>
                      </a:r>
                      <a:endParaRPr lang="ru-RU" sz="1600" b="1" i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454 787,5</a:t>
                      </a:r>
                      <a:endParaRPr lang="ru-RU" sz="1600" b="1" i="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422 821,4</a:t>
                      </a:r>
                      <a:endParaRPr lang="ru-RU" sz="1600" b="1" i="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851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% прочих расходов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23,5%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22,3%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683568" y="5157192"/>
            <a:ext cx="7992888" cy="151216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52" dirty="0" smtClean="0">
              <a:latin typeface="Cambria" pitchFamily="18" charset="0"/>
            </a:endParaRPr>
          </a:p>
          <a:p>
            <a:pPr algn="ctr"/>
            <a:r>
              <a:rPr lang="ru-RU" sz="1552" dirty="0" smtClean="0">
                <a:latin typeface="Cambria" pitchFamily="18" charset="0"/>
              </a:rPr>
              <a:t>Количество </a:t>
            </a:r>
            <a:r>
              <a:rPr lang="ru-RU" sz="1552" dirty="0">
                <a:latin typeface="Cambria" pitchFamily="18" charset="0"/>
              </a:rPr>
              <a:t>работников занятых в бюджетной </a:t>
            </a:r>
            <a:r>
              <a:rPr lang="ru-RU" sz="1552" dirty="0">
                <a:solidFill>
                  <a:schemeClr val="tx1"/>
                </a:solidFill>
                <a:latin typeface="Cambria" pitchFamily="18" charset="0"/>
              </a:rPr>
              <a:t>сфере</a:t>
            </a:r>
            <a:r>
              <a:rPr lang="ru-RU" sz="1552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1552" dirty="0">
                <a:solidFill>
                  <a:schemeClr val="tx1"/>
                </a:solidFill>
                <a:latin typeface="Cambria" pitchFamily="18" charset="0"/>
              </a:rPr>
              <a:t>– </a:t>
            </a:r>
            <a:r>
              <a:rPr lang="ru-RU" sz="1552" b="1" dirty="0">
                <a:solidFill>
                  <a:schemeClr val="tx1"/>
                </a:solidFill>
                <a:latin typeface="Cambria" pitchFamily="18" charset="0"/>
              </a:rPr>
              <a:t>2 </a:t>
            </a:r>
            <a:r>
              <a:rPr lang="ru-RU" sz="1552" b="1" dirty="0" smtClean="0">
                <a:solidFill>
                  <a:schemeClr val="tx1"/>
                </a:solidFill>
                <a:latin typeface="Cambria" pitchFamily="18" charset="0"/>
              </a:rPr>
              <a:t>303  </a:t>
            </a:r>
            <a:r>
              <a:rPr lang="ru-RU" sz="1552" dirty="0" smtClean="0">
                <a:solidFill>
                  <a:schemeClr val="tx1"/>
                </a:solidFill>
                <a:latin typeface="Cambria" pitchFamily="18" charset="0"/>
              </a:rPr>
              <a:t>человека. </a:t>
            </a:r>
          </a:p>
          <a:p>
            <a:pPr algn="ctr"/>
            <a:r>
              <a:rPr lang="ru-RU" sz="1552" dirty="0" smtClean="0">
                <a:solidFill>
                  <a:schemeClr val="tx1"/>
                </a:solidFill>
                <a:latin typeface="Cambria" pitchFamily="18" charset="0"/>
              </a:rPr>
              <a:t>Количество муниципальных учреждений всего </a:t>
            </a:r>
            <a:r>
              <a:rPr lang="ru-RU" sz="1552" b="1" dirty="0" smtClean="0">
                <a:solidFill>
                  <a:schemeClr val="tx1"/>
                </a:solidFill>
                <a:latin typeface="Cambria" pitchFamily="18" charset="0"/>
              </a:rPr>
              <a:t>– 54, </a:t>
            </a:r>
            <a:r>
              <a:rPr lang="ru-RU" sz="1552" dirty="0" smtClean="0">
                <a:solidFill>
                  <a:schemeClr val="tx1"/>
                </a:solidFill>
                <a:latin typeface="Cambria" pitchFamily="18" charset="0"/>
              </a:rPr>
              <a:t>в том числе: </a:t>
            </a:r>
          </a:p>
          <a:p>
            <a:pPr algn="ctr"/>
            <a:r>
              <a:rPr lang="ru-RU" sz="1552" dirty="0" smtClean="0">
                <a:solidFill>
                  <a:schemeClr val="tx1"/>
                </a:solidFill>
                <a:latin typeface="Cambria" pitchFamily="18" charset="0"/>
              </a:rPr>
              <a:t>учреждений,</a:t>
            </a:r>
            <a:r>
              <a:rPr lang="ru-RU" sz="1552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1552" dirty="0" smtClean="0">
                <a:solidFill>
                  <a:schemeClr val="tx1"/>
                </a:solidFill>
                <a:latin typeface="Cambria" pitchFamily="18" charset="0"/>
              </a:rPr>
              <a:t>оказывающих муниципальные услуги – </a:t>
            </a:r>
            <a:r>
              <a:rPr lang="ru-RU" sz="1552" b="1" dirty="0" smtClean="0">
                <a:solidFill>
                  <a:schemeClr val="tx1"/>
                </a:solidFill>
                <a:latin typeface="Cambria" pitchFamily="18" charset="0"/>
              </a:rPr>
              <a:t>44</a:t>
            </a:r>
          </a:p>
          <a:p>
            <a:r>
              <a:rPr lang="ru-RU" sz="1552" dirty="0" smtClean="0">
                <a:solidFill>
                  <a:schemeClr val="tx1"/>
                </a:solidFill>
                <a:latin typeface="Cambria" pitchFamily="18" charset="0"/>
              </a:rPr>
              <a:t>                                - бюджетные  </a:t>
            </a:r>
            <a:r>
              <a:rPr lang="ru-RU" sz="1552" b="1" dirty="0" smtClean="0">
                <a:solidFill>
                  <a:schemeClr val="tx1"/>
                </a:solidFill>
                <a:latin typeface="Cambria" pitchFamily="18" charset="0"/>
              </a:rPr>
              <a:t>23</a:t>
            </a:r>
          </a:p>
          <a:p>
            <a:r>
              <a:rPr lang="ru-RU" sz="1552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1552" dirty="0" smtClean="0">
                <a:solidFill>
                  <a:schemeClr val="tx1"/>
                </a:solidFill>
                <a:latin typeface="Cambria" pitchFamily="18" charset="0"/>
              </a:rPr>
              <a:t>                               - автономные </a:t>
            </a:r>
            <a:r>
              <a:rPr lang="ru-RU" sz="1552" b="1" dirty="0" smtClean="0">
                <a:solidFill>
                  <a:schemeClr val="tx1"/>
                </a:solidFill>
                <a:latin typeface="Cambria" pitchFamily="18" charset="0"/>
              </a:rPr>
              <a:t>21</a:t>
            </a:r>
            <a:endParaRPr lang="ru-RU" sz="1552" dirty="0" smtClean="0">
              <a:solidFill>
                <a:schemeClr val="tx1"/>
              </a:solidFill>
              <a:latin typeface="Cambria" pitchFamily="18" charset="0"/>
            </a:endParaRPr>
          </a:p>
          <a:p>
            <a:r>
              <a:rPr lang="ru-RU" sz="1552" dirty="0">
                <a:latin typeface="Cambria" pitchFamily="18" charset="0"/>
              </a:rPr>
              <a:t> </a:t>
            </a:r>
            <a:r>
              <a:rPr lang="ru-RU" sz="1552" dirty="0" smtClean="0">
                <a:latin typeface="Cambria" pitchFamily="18" charset="0"/>
              </a:rPr>
              <a:t>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479534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</a:rPr>
              <a:t>Исполнение бюджета го Сухой Лог по расходам  за 2019 год в разрезе главных распорядителей бюджетных средств (ГРБС)</a:t>
            </a:r>
            <a:endParaRPr lang="ru-RU" sz="20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10776"/>
              </p:ext>
            </p:extLst>
          </p:nvPr>
        </p:nvGraphicFramePr>
        <p:xfrm>
          <a:off x="1043608" y="1340768"/>
          <a:ext cx="7412276" cy="496269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625927"/>
                <a:gridCol w="1528775"/>
                <a:gridCol w="1628787"/>
                <a:gridCol w="1628787"/>
              </a:tblGrid>
              <a:tr h="77441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Наименование главного распорядителя бюджетных средств</a:t>
                      </a:r>
                      <a:endParaRPr lang="ru-RU" sz="1400" i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Cambria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ПЛАН</a:t>
                      </a:r>
                      <a:endParaRPr lang="ru-RU" sz="1400" i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Cambria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ФАКТ</a:t>
                      </a:r>
                      <a:endParaRPr lang="ru-RU" sz="1400" i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%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 исполнения</a:t>
                      </a:r>
                      <a:endParaRPr lang="ru-RU" sz="1400" i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Cambria" pitchFamily="18" charset="0"/>
                        </a:rPr>
                        <a:t>  </a:t>
                      </a:r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Администрация </a:t>
                      </a:r>
                      <a:r>
                        <a:rPr lang="ru-RU" sz="1400" u="none" strike="noStrike" dirty="0">
                          <a:latin typeface="Cambria" pitchFamily="18" charset="0"/>
                        </a:rPr>
                        <a:t>городского округа Сухой Лог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632 206,4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596 100,2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94,3%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Cambria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Управление </a:t>
                      </a:r>
                      <a:r>
                        <a:rPr lang="ru-RU" sz="1400" u="none" strike="noStrike" dirty="0">
                          <a:latin typeface="Cambria" pitchFamily="18" charset="0"/>
                        </a:rPr>
                        <a:t>образования Администрации городского округа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latin typeface="Cambria" pitchFamily="18" charset="0"/>
                        </a:rPr>
                        <a:t>1 024 986,1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1 016 772,4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99,2%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</a:tr>
              <a:tr h="79208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Cambria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Управление </a:t>
                      </a:r>
                      <a:r>
                        <a:rPr lang="ru-RU" sz="1400" u="none" strike="noStrike" dirty="0">
                          <a:latin typeface="Cambria" pitchFamily="18" charset="0"/>
                        </a:rPr>
                        <a:t>по </a:t>
                      </a:r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культуре, </a:t>
                      </a:r>
                      <a:r>
                        <a:rPr lang="ru-RU" sz="1400" u="none" strike="noStrike" dirty="0">
                          <a:latin typeface="Cambria" pitchFamily="18" charset="0"/>
                        </a:rPr>
                        <a:t>молодежной политике и спорту городского округа Сухой Лог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258 890,0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258 890,0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100%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Cambria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Дума </a:t>
                      </a:r>
                      <a:r>
                        <a:rPr lang="ru-RU" sz="1400" u="none" strike="noStrike" dirty="0">
                          <a:latin typeface="Cambria" pitchFamily="18" charset="0"/>
                        </a:rPr>
                        <a:t>городского округа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4 359,0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4 344,8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99,7%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</a:tr>
              <a:tr h="50405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Cчетная </a:t>
                      </a:r>
                      <a:r>
                        <a:rPr lang="ru-RU" sz="1400" u="none" strike="noStrike" dirty="0">
                          <a:latin typeface="Cambria" pitchFamily="18" charset="0"/>
                        </a:rPr>
                        <a:t>палата </a:t>
                      </a:r>
                      <a:endParaRPr lang="ru-RU" sz="1400" u="none" strike="noStrike" dirty="0" smtClean="0">
                        <a:latin typeface="Cambria" pitchFamily="18" charset="0"/>
                      </a:endParaRPr>
                    </a:p>
                    <a:p>
                      <a:pPr algn="l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городского </a:t>
                      </a:r>
                      <a:r>
                        <a:rPr lang="ru-RU" sz="1400" u="none" strike="noStrike" dirty="0">
                          <a:latin typeface="Cambria" pitchFamily="18" charset="0"/>
                        </a:rPr>
                        <a:t>округа Сухой Лог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latin typeface="Cambria" pitchFamily="18" charset="0"/>
                        </a:rPr>
                        <a:t>3 066,5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3 040,8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99,2%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alpha val="40000"/>
                      </a:schemeClr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Cambria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Финансовое </a:t>
                      </a:r>
                      <a:r>
                        <a:rPr lang="ru-RU" sz="1400" u="none" strike="noStrike" dirty="0">
                          <a:latin typeface="Cambria" pitchFamily="18" charset="0"/>
                        </a:rPr>
                        <a:t>управление Администрации городского округа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13 441,4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13 434,5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99,9%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</a:tr>
              <a:tr h="44386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 smtClean="0">
                          <a:latin typeface="Cambria" pitchFamily="18" charset="0"/>
                        </a:rPr>
                        <a:t>   ИТОГО: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 smtClean="0">
                          <a:latin typeface="Cambria" pitchFamily="18" charset="0"/>
                        </a:rPr>
                        <a:t>1 936 949,3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 smtClean="0">
                          <a:latin typeface="Cambria" pitchFamily="18" charset="0"/>
                        </a:rPr>
                        <a:t>1 892</a:t>
                      </a:r>
                      <a:r>
                        <a:rPr lang="ru-RU" sz="1400" b="1" u="none" strike="noStrike" baseline="0" dirty="0" smtClean="0">
                          <a:latin typeface="Cambria" pitchFamily="18" charset="0"/>
                        </a:rPr>
                        <a:t> 582,6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 smtClean="0">
                          <a:latin typeface="Cambria" pitchFamily="18" charset="0"/>
                        </a:rPr>
                        <a:t>97,7%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994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35839" y="9502"/>
            <a:ext cx="8358247" cy="3338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   </a:t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</a:br>
            <a:r>
              <a:rPr kumimoji="0" lang="ru-RU" sz="64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Информация по исполнению муниципальных программ за 2019 год</a:t>
            </a:r>
            <a:br>
              <a:rPr kumimoji="0" lang="ru-RU" sz="64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</a:br>
            <a:r>
              <a:rPr kumimoji="0" lang="ru-RU" sz="5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/>
            </a:r>
            <a:br>
              <a:rPr kumimoji="0" lang="ru-RU" sz="5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</a:br>
            <a:r>
              <a:rPr kumimoji="0" lang="ru-RU" sz="5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                                                                                                                                                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600" b="1" dirty="0" smtClean="0">
                <a:solidFill>
                  <a:srgbClr val="7030A0"/>
                </a:solidFill>
                <a:latin typeface="Book Antiqua" pitchFamily="18" charset="0"/>
                <a:ea typeface="+mj-ea"/>
                <a:cs typeface="+mj-cs"/>
              </a:rPr>
              <a:t>                        </a:t>
            </a: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 </a:t>
            </a:r>
            <a:endParaRPr kumimoji="0" lang="ru-RU" sz="5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449417"/>
              </p:ext>
            </p:extLst>
          </p:nvPr>
        </p:nvGraphicFramePr>
        <p:xfrm>
          <a:off x="258477" y="476672"/>
          <a:ext cx="8712970" cy="616056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60040"/>
                <a:gridCol w="5897699"/>
                <a:gridCol w="864096"/>
                <a:gridCol w="875552"/>
                <a:gridCol w="715583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№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Наименование программы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ПЛАН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ФАКТ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Процент исп.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936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itchFamily="18" charset="0"/>
                        </a:rPr>
                        <a:t>1</a:t>
                      </a:r>
                      <a:endParaRPr lang="ru-RU" sz="9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программа "Развитие системы образования в городском округе Сухой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Лог»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1 066 719,9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1 058 149,5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99,2%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0122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itchFamily="18" charset="0"/>
                        </a:rPr>
                        <a:t>2</a:t>
                      </a:r>
                      <a:endParaRPr lang="ru-RU" sz="9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программа"Развитие физической культуры и спорта в городском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округе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Сухой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Лог»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83 419,6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83 419,6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100%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7951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itchFamily="18" charset="0"/>
                        </a:rPr>
                        <a:t>3</a:t>
                      </a:r>
                      <a:endParaRPr lang="ru-RU" sz="9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программа "Развитие культуры  и искусства в городском округе Сухой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Лог»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168 689,4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168 689,4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100%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94138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itchFamily="18" charset="0"/>
                        </a:rPr>
                        <a:t>4</a:t>
                      </a:r>
                      <a:endParaRPr lang="ru-RU" sz="9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программа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«Развитие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жилищно-коммунального и дорожного хозяйства, организации благоустройства территории и повышения энергетической эффективности в городском округе Сухой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Лог»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410 714,3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382 696,3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93,2%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0642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itchFamily="18" charset="0"/>
                        </a:rPr>
                        <a:t>5</a:t>
                      </a:r>
                      <a:endParaRPr lang="ru-RU" sz="9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программа "Молодежь Свердловской области на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территории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городского округа Сухой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Лог»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5 233,5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5 233,5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100%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9056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itchFamily="18" charset="0"/>
                        </a:rPr>
                        <a:t>6</a:t>
                      </a:r>
                      <a:endParaRPr lang="ru-RU" sz="9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программа «Управление муниципальными финансами городского округа Сухой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Лог»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13 441,4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13 434,5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99,9%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0642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itchFamily="18" charset="0"/>
                        </a:rPr>
                        <a:t>7</a:t>
                      </a:r>
                      <a:endParaRPr lang="ru-RU" sz="9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программа "Развитие субъектов малого и среднего предпринимательства в городском округе Сухой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Лог"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428,5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428,5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100%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0642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itchFamily="18" charset="0"/>
                        </a:rPr>
                        <a:t>8</a:t>
                      </a:r>
                      <a:endParaRPr lang="ru-RU" sz="9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программа "Поддержка социально ориентированных некоммерческих организаций в городском округе Сухой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Лог"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1 045,0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1 034,0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98,9%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2818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itchFamily="18" charset="0"/>
                        </a:rPr>
                        <a:t>9</a:t>
                      </a:r>
                      <a:endParaRPr lang="ru-RU" sz="9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Муниципальная программа "Выполнение муниципальных функций, переданных государственных полномочий и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обеспечение деятельности Администрации городского округа  Сухой Лог"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78 915,0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78 535,3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99,5%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0642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itchFamily="18" charset="0"/>
                        </a:rPr>
                        <a:t>10</a:t>
                      </a:r>
                      <a:endParaRPr lang="ru-RU" sz="9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Муниципальная программа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«Управление и распоряжение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муниципальной  собственностью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городского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округа 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Сухой Лог"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8 187,4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7 957,8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97,2%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0642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itchFamily="18" charset="0"/>
                        </a:rPr>
                        <a:t>11</a:t>
                      </a:r>
                      <a:endParaRPr lang="ru-RU" sz="9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программа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«Обеспечение безопасности жизнедеятельности  населения городского округа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Сухой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Лог»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12 241,1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12 078,9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98,7%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3268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itchFamily="18" charset="0"/>
                        </a:rPr>
                        <a:t>12</a:t>
                      </a:r>
                      <a:endParaRPr lang="ru-RU" sz="9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программа «Реализация основных направлений государственной политики в строительном комплексе  городского  округа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Сухой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Лог»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2 166,7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995,4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45,9%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0642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itchFamily="18" charset="0"/>
                        </a:rPr>
                        <a:t>13</a:t>
                      </a:r>
                      <a:endParaRPr lang="ru-RU" sz="9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программа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«Экология и природопользование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на территории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городского округа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Сухой Лог»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1 885,0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1 884,5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99,9%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67454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itchFamily="18" charset="0"/>
                        </a:rPr>
                        <a:t>14</a:t>
                      </a:r>
                      <a:endParaRPr lang="ru-RU" sz="9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программа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«Обеспечение доступным жильем малоимущих граждан, многодетных, молодых семей, а так же граждан, проживающих в сельской местности, в том числе молодых семей и молодых специалистов, на территории  городского округа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Сухой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Лог»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7 373,4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7 372,6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99,9%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1901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itchFamily="18" charset="0"/>
                        </a:rPr>
                        <a:t>15</a:t>
                      </a:r>
                      <a:endParaRPr lang="ru-RU" sz="9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программа "Формирование современной городской среды в городском округе Сухой Лог до 2024 года"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30 342,3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30 245,5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99,7%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5910"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ИТОГО: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itchFamily="18" charset="0"/>
                        </a:rPr>
                        <a:t>1 890 802,4</a:t>
                      </a:r>
                      <a:endParaRPr lang="ru-RU" sz="900" b="1" dirty="0"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itchFamily="18" charset="0"/>
                        </a:rPr>
                        <a:t>1 852 155,1</a:t>
                      </a:r>
                      <a:endParaRPr lang="ru-RU" sz="900" b="1" dirty="0"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itchFamily="18" charset="0"/>
                        </a:rPr>
                        <a:t>97,9%</a:t>
                      </a:r>
                      <a:endParaRPr lang="ru-RU" sz="900" b="1" dirty="0"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234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расходов в разрезе программных и непрограммных расходов в 2019 году 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912929520"/>
              </p:ext>
            </p:extLst>
          </p:nvPr>
        </p:nvGraphicFramePr>
        <p:xfrm>
          <a:off x="683568" y="1556792"/>
          <a:ext cx="799288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122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2"/>
          <p:cNvSpPr>
            <a:spLocks noChangeArrowheads="1"/>
          </p:cNvSpPr>
          <p:nvPr/>
        </p:nvSpPr>
        <p:spPr bwMode="auto">
          <a:xfrm>
            <a:off x="539552" y="476672"/>
            <a:ext cx="8136904" cy="5970865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ru-RU" altLang="ru-RU" dirty="0" smtClean="0"/>
              <a:t> </a:t>
            </a:r>
            <a:r>
              <a:rPr lang="ru-RU" altLang="ru-RU" b="1" dirty="0">
                <a:solidFill>
                  <a:srgbClr val="002060"/>
                </a:solidFill>
                <a:latin typeface="Cambria" panose="02040503050406030204" pitchFamily="18" charset="0"/>
                <a:cs typeface="Aharoni" pitchFamily="2" charset="-79"/>
              </a:rPr>
              <a:t>Уважаемые жители </a:t>
            </a:r>
            <a:r>
              <a:rPr lang="ru-RU" altLang="ru-RU" b="1" dirty="0" smtClean="0">
                <a:solidFill>
                  <a:srgbClr val="002060"/>
                </a:solidFill>
                <a:latin typeface="Cambria" panose="02040503050406030204" pitchFamily="18" charset="0"/>
                <a:cs typeface="Aharoni" pitchFamily="2" charset="-79"/>
              </a:rPr>
              <a:t>городского округа!</a:t>
            </a:r>
            <a:endParaRPr lang="ru-RU" altLang="ru-RU" b="1" dirty="0">
              <a:solidFill>
                <a:srgbClr val="002060"/>
              </a:solidFill>
              <a:latin typeface="Cambria" panose="02040503050406030204" pitchFamily="18" charset="0"/>
              <a:cs typeface="Aharoni" pitchFamily="2" charset="-79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ru-RU" altLang="ru-RU" sz="1400" b="1" dirty="0" smtClean="0">
                <a:solidFill>
                  <a:srgbClr val="002060"/>
                </a:solidFill>
                <a:latin typeface="Cambria" panose="02040503050406030204" pitchFamily="18" charset="0"/>
                <a:cs typeface="Aharoni" pitchFamily="2" charset="-79"/>
              </a:rPr>
              <a:t>            </a:t>
            </a:r>
          </a:p>
          <a:p>
            <a:pPr algn="just" eaLnBrk="1" hangingPunct="1">
              <a:lnSpc>
                <a:spcPct val="150000"/>
              </a:lnSpc>
            </a:pPr>
            <a:r>
              <a:rPr lang="ru-RU" altLang="ru-RU" sz="1600" dirty="0" smtClean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        Представляем </a:t>
            </a:r>
            <a:r>
              <a:rPr lang="ru-RU" altLang="ru-RU" sz="1600" dirty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вам в краткой и доступной форме основные параметры исполнения местного бюджета за </a:t>
            </a:r>
            <a:r>
              <a:rPr lang="ru-RU" altLang="ru-RU" sz="1600" dirty="0" smtClean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2019 </a:t>
            </a:r>
            <a:r>
              <a:rPr lang="ru-RU" altLang="ru-RU" sz="1600" dirty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год.</a:t>
            </a:r>
          </a:p>
          <a:p>
            <a:pPr algn="just" eaLnBrk="1" hangingPunct="1">
              <a:lnSpc>
                <a:spcPct val="150000"/>
              </a:lnSpc>
            </a:pPr>
            <a:r>
              <a:rPr lang="ru-RU" altLang="ru-RU" sz="1600" dirty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altLang="ru-RU" sz="1600" dirty="0" smtClean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       Здесь </a:t>
            </a:r>
            <a:r>
              <a:rPr lang="ru-RU" altLang="ru-RU" sz="1600" dirty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наиболее полно предоставлена информация о расходовании средств  местного бюджета в </a:t>
            </a:r>
            <a:r>
              <a:rPr lang="ru-RU" altLang="ru-RU" sz="1600" dirty="0" smtClean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образовании</a:t>
            </a:r>
            <a:r>
              <a:rPr lang="ru-RU" altLang="ru-RU" sz="1600" dirty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ru-RU" altLang="ru-RU" sz="1600" dirty="0" smtClean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жилищно–коммунальном </a:t>
            </a:r>
            <a:r>
              <a:rPr lang="ru-RU" altLang="ru-RU" sz="1600" dirty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хозяйстве и в сфере </a:t>
            </a:r>
            <a:r>
              <a:rPr lang="ru-RU" altLang="ru-RU" sz="1600" dirty="0" smtClean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социальной поддержки </a:t>
            </a:r>
            <a:r>
              <a:rPr lang="ru-RU" altLang="ru-RU" sz="1600" dirty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граждан. </a:t>
            </a:r>
            <a:r>
              <a:rPr lang="ru-RU" altLang="ru-RU" sz="1600" dirty="0" smtClean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Представлена </a:t>
            </a:r>
            <a:r>
              <a:rPr lang="ru-RU" altLang="ru-RU" sz="1600" dirty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информация о расходах местного бюджета на детские сады, </a:t>
            </a:r>
            <a:r>
              <a:rPr lang="ru-RU" altLang="ru-RU" sz="1600" dirty="0" smtClean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школы, физическую </a:t>
            </a:r>
            <a:r>
              <a:rPr lang="ru-RU" altLang="ru-RU" sz="1600" dirty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культуру и спорт, дорожное хозяйство</a:t>
            </a:r>
            <a:r>
              <a:rPr lang="ru-RU" altLang="ru-RU" sz="1600" dirty="0" smtClean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</a:pPr>
            <a:r>
              <a:rPr lang="ru-RU" altLang="ru-RU" sz="1600" dirty="0" smtClean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        Представленная </a:t>
            </a:r>
            <a:r>
              <a:rPr lang="ru-RU" altLang="ru-RU" sz="1600" dirty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информация предназначена для широкого круга пользователей и будет интересна и полезна как студентам, педагогам, </a:t>
            </a:r>
            <a:r>
              <a:rPr lang="ru-RU" altLang="ru-RU" sz="1600" dirty="0" smtClean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молодым </a:t>
            </a:r>
            <a:r>
              <a:rPr lang="ru-RU" altLang="ru-RU" sz="1600" dirty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семьям, так и муниципальным служащим, пенсионерам и другим категориям населения, так как бюджет городского округа затрагивает интересы каждого жителя Сухого Лога</a:t>
            </a:r>
            <a:r>
              <a:rPr lang="ru-RU" altLang="ru-RU" sz="1600" dirty="0" smtClean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r">
              <a:lnSpc>
                <a:spcPct val="150000"/>
              </a:lnSpc>
              <a:buFont typeface="Wingdings 2" pitchFamily="18" charset="2"/>
              <a:buNone/>
            </a:pPr>
            <a:r>
              <a:rPr lang="ru-RU" altLang="ru-RU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Мы </a:t>
            </a:r>
            <a:r>
              <a:rPr lang="ru-RU" altLang="ru-RU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постарались в доступной и понятной форме для граждан показать</a:t>
            </a:r>
          </a:p>
          <a:p>
            <a:pPr algn="r">
              <a:lnSpc>
                <a:spcPct val="150000"/>
              </a:lnSpc>
              <a:buFont typeface="Wingdings 2" pitchFamily="18" charset="2"/>
              <a:buNone/>
            </a:pPr>
            <a:r>
              <a:rPr lang="ru-RU" altLang="ru-RU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основные показатели бюджета городского округа</a:t>
            </a:r>
            <a:r>
              <a:rPr lang="ru-RU" altLang="ru-RU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...</a:t>
            </a:r>
          </a:p>
          <a:p>
            <a:pPr algn="just" eaLnBrk="1" hangingPunct="1"/>
            <a:endParaRPr lang="ru-RU" altLang="ru-RU" sz="1600" dirty="0">
              <a:solidFill>
                <a:srgbClr val="7030A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4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авнобедренный треугольник 9"/>
          <p:cNvSpPr/>
          <p:nvPr/>
        </p:nvSpPr>
        <p:spPr>
          <a:xfrm>
            <a:off x="395536" y="901938"/>
            <a:ext cx="6264696" cy="5616624"/>
          </a:xfrm>
          <a:prstGeom prst="triangle">
            <a:avLst>
              <a:gd name="adj" fmla="val 48088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36472" y="1124744"/>
            <a:ext cx="4183880" cy="630070"/>
          </a:xfrm>
          <a:prstGeom prst="rect">
            <a:avLst/>
          </a:prstGeom>
          <a:solidFill>
            <a:srgbClr val="F7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Муниципальная программа  «Развитие системы образования в городском округе Сухой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Лог»</a:t>
            </a:r>
            <a:endParaRPr lang="ru-RU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6265" y="1916405"/>
            <a:ext cx="4174087" cy="936104"/>
          </a:xfrm>
          <a:prstGeom prst="rect">
            <a:avLst/>
          </a:prstGeom>
          <a:solidFill>
            <a:srgbClr val="F7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/>
              <a:t> 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Муниципальная программа  «Развитие жилищно-коммунального и дорожного хозяйства, организации благоустройства и повышения энергетической эффективности в городском округе Сухой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Лог»</a:t>
            </a:r>
            <a:endParaRPr lang="ru-RU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60211" y="2983567"/>
            <a:ext cx="4183880" cy="640537"/>
          </a:xfrm>
          <a:prstGeom prst="rect">
            <a:avLst/>
          </a:prstGeom>
          <a:solidFill>
            <a:srgbClr val="F7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"/>
            <a:r>
              <a:rPr lang="ru-RU" dirty="0"/>
              <a:t>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Муниципальная программа  «Развитие культуры  и искусства в городском округе Сухой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Лог»</a:t>
            </a:r>
            <a:endParaRPr lang="ru-RU" sz="1200" i="1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0211" y="3773970"/>
            <a:ext cx="4174088" cy="649939"/>
          </a:xfrm>
          <a:prstGeom prst="rect">
            <a:avLst/>
          </a:prstGeom>
          <a:solidFill>
            <a:srgbClr val="F7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"/>
            <a:r>
              <a:rPr lang="ru-RU" dirty="0"/>
              <a:t>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Муниципальная программа  «Развитие физической культуры и спорта в городском округе Сухой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Лог»</a:t>
            </a:r>
            <a:endParaRPr lang="ru-RU" sz="1200" i="1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60211" y="5226863"/>
            <a:ext cx="4183880" cy="1170315"/>
          </a:xfrm>
          <a:prstGeom prst="rect">
            <a:avLst/>
          </a:prstGeom>
          <a:solidFill>
            <a:srgbClr val="F7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"/>
            <a:r>
              <a:rPr lang="ru-RU" dirty="0"/>
              <a:t>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Муниципальная программа «Обеспечение доступным жильем малоимущих граждан, многодетных, молодых семей, а также граждан, проживающих в сельской местности, в том числе молодых семей и молодых специалистов, на территории городского округа Сухой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Лог»</a:t>
            </a:r>
            <a:endParaRPr lang="ru-RU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580778" y="188640"/>
            <a:ext cx="8095678" cy="792088"/>
          </a:xfrm>
        </p:spPr>
        <p:txBody>
          <a:bodyPr anchor="t"/>
          <a:lstStyle/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Одними из наиболее финансовоёмких 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муниципальных программ являются следующие: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037258" y="1146556"/>
            <a:ext cx="1173403" cy="5940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1 058 149,5 тыс. руб.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037259" y="2016385"/>
            <a:ext cx="1173403" cy="73614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382 696,3 тыс. руб.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037259" y="3063109"/>
            <a:ext cx="1173403" cy="5609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168 689,4 тыс. руб.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037259" y="3861048"/>
            <a:ext cx="1152128" cy="5628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83 419,6 тыс. руб.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061849" y="4600813"/>
            <a:ext cx="1128581" cy="5582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30 245,5 тыс. руб.</a:t>
            </a:r>
          </a:p>
        </p:txBody>
      </p:sp>
      <p:sp useBgFill="1">
        <p:nvSpPr>
          <p:cNvPr id="27" name="Прямоугольник 26"/>
          <p:cNvSpPr/>
          <p:nvPr/>
        </p:nvSpPr>
        <p:spPr>
          <a:xfrm>
            <a:off x="6407815" y="2598300"/>
            <a:ext cx="2520280" cy="32137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7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по исполнению данных муниципальных программ в разрезе основных направлений за 2019 год представлена далее.</a:t>
            </a:r>
            <a:endParaRPr lang="ru-RU" sz="17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65107" y="4509120"/>
            <a:ext cx="4174088" cy="649939"/>
          </a:xfrm>
          <a:prstGeom prst="rect">
            <a:avLst/>
          </a:prstGeom>
          <a:solidFill>
            <a:srgbClr val="F7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"/>
            <a:r>
              <a:rPr lang="ru-RU" dirty="0" smtClean="0"/>
              <a:t>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Муниципальная программа  «Формирование современной городской среды в городском округе Сухой Лог до 2024 года»</a:t>
            </a:r>
            <a:endParaRPr lang="ru-RU" sz="1200" i="1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072495" y="5421102"/>
            <a:ext cx="1128581" cy="7818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7 372,6 </a:t>
            </a:r>
          </a:p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252460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:\Documents and Settings\Светлана\Local Settings\Temporary Internet Files\Content.IE5\V3PBZLOW\plas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099" y="3724596"/>
            <a:ext cx="1857388" cy="1428760"/>
          </a:xfrm>
          <a:prstGeom prst="rect">
            <a:avLst/>
          </a:prstGeom>
          <a:noFill/>
        </p:spPr>
      </p:pic>
      <p:pic>
        <p:nvPicPr>
          <p:cNvPr id="39939" name="Picture 3" descr="C:\Documents and Settings\Светлана\Local Settings\Temporary Internet Files\Content.IE5\V3PBZLOW\32-shkola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75840" y="3685944"/>
            <a:ext cx="1928827" cy="1428760"/>
          </a:xfrm>
          <a:prstGeom prst="rect">
            <a:avLst/>
          </a:prstGeom>
          <a:noFill/>
        </p:spPr>
      </p:pic>
      <p:pic>
        <p:nvPicPr>
          <p:cNvPr id="39942" name="Picture 6" descr="C:\Documents and Settings\Светлана\Local Settings\Temporary Internet Files\Content.IE5\Y9VG143M\molodej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0934" y="3699397"/>
            <a:ext cx="1928827" cy="1433507"/>
          </a:xfrm>
          <a:prstGeom prst="rect">
            <a:avLst/>
          </a:prstGeom>
          <a:noFill/>
        </p:spPr>
      </p:pic>
      <p:pic>
        <p:nvPicPr>
          <p:cNvPr id="39960" name="Picture 24" descr="C:\Documents and Settings\Светлана\Local Settings\Temporary Internet Files\Content.IE5\OB7FQKXD\reclutamiento3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93734" y="3699397"/>
            <a:ext cx="2000264" cy="1428760"/>
          </a:xfrm>
          <a:prstGeom prst="rect">
            <a:avLst/>
          </a:prstGeom>
          <a:noFill/>
        </p:spPr>
      </p:pic>
      <p:sp>
        <p:nvSpPr>
          <p:cNvPr id="28" name="Скругленный прямоугольник 27"/>
          <p:cNvSpPr/>
          <p:nvPr/>
        </p:nvSpPr>
        <p:spPr>
          <a:xfrm>
            <a:off x="368379" y="5013176"/>
            <a:ext cx="1395309" cy="1656182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sz="1400" b="1" dirty="0" smtClean="0">
              <a:latin typeface="Cambria" pitchFamily="18" charset="0"/>
            </a:endParaRPr>
          </a:p>
          <a:p>
            <a:pPr algn="ctr"/>
            <a:r>
              <a:rPr lang="ru-RU" sz="1200" b="1" dirty="0" smtClean="0">
                <a:latin typeface="Cambria" pitchFamily="18" charset="0"/>
              </a:rPr>
              <a:t>Дошкольное образование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38,8%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(442 981,5 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тыс. руб.)</a:t>
            </a:r>
            <a:endParaRPr lang="ru-RU" sz="1200" b="1" dirty="0">
              <a:latin typeface="Cambria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952290" y="5026305"/>
            <a:ext cx="1509627" cy="1643054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Cambria" pitchFamily="18" charset="0"/>
              </a:rPr>
              <a:t>Общее образование 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48,5%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(554 562,5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 тыс. руб.)</a:t>
            </a:r>
            <a:endParaRPr lang="ru-RU" sz="1200" b="1" dirty="0">
              <a:latin typeface="Cambria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486496" y="5015692"/>
            <a:ext cx="1558098" cy="1655719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sz="1400" b="1" u="sng" dirty="0" smtClean="0">
              <a:solidFill>
                <a:srgbClr val="0070C0"/>
              </a:solidFill>
              <a:latin typeface="Cambria" pitchFamily="18" charset="0"/>
            </a:endParaRPr>
          </a:p>
          <a:p>
            <a:pPr algn="ctr"/>
            <a:r>
              <a:rPr lang="ru-RU" sz="1200" b="1" dirty="0" smtClean="0">
                <a:latin typeface="Cambria" pitchFamily="18" charset="0"/>
              </a:rPr>
              <a:t>Молодежная политика и оздоровление детей, 2,2%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(25 408,1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тыс. руб.)</a:t>
            </a:r>
            <a:endParaRPr lang="ru-RU" sz="1200" b="1" dirty="0">
              <a:latin typeface="Cambria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308304" y="5013176"/>
            <a:ext cx="1570957" cy="1656182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sz="1400" b="1" dirty="0" smtClean="0">
              <a:latin typeface="Cambria" pitchFamily="18" charset="0"/>
            </a:endParaRPr>
          </a:p>
          <a:p>
            <a:pPr algn="ctr"/>
            <a:r>
              <a:rPr lang="ru-RU" sz="1200" b="1" dirty="0" smtClean="0">
                <a:latin typeface="Cambria" pitchFamily="18" charset="0"/>
              </a:rPr>
              <a:t>Другие вопросы в области образования, 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2,3%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(26 516,5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 тыс. руб.)</a:t>
            </a:r>
            <a:endParaRPr lang="ru-RU" sz="1200" b="1" dirty="0"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6577" y="144078"/>
            <a:ext cx="8748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Структура системы образования городского округа Сухой Лог состоит 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из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32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муниципальных учреждений образования: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3905" y="1253684"/>
            <a:ext cx="2781787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u="sng" dirty="0">
                <a:latin typeface="Cambria" pitchFamily="18" charset="0"/>
              </a:rPr>
              <a:t>дошкольное образование </a:t>
            </a:r>
            <a:endParaRPr lang="ru-RU" u="sng" dirty="0" smtClean="0">
              <a:latin typeface="Cambria" pitchFamily="18" charset="0"/>
            </a:endParaRPr>
          </a:p>
          <a:p>
            <a:pPr algn="ctr"/>
            <a:r>
              <a:rPr lang="ru-RU" dirty="0" smtClean="0">
                <a:latin typeface="Cambria" pitchFamily="18" charset="0"/>
              </a:rPr>
              <a:t> </a:t>
            </a:r>
            <a:r>
              <a:rPr lang="ru-RU" b="1" dirty="0">
                <a:latin typeface="Cambria" pitchFamily="18" charset="0"/>
              </a:rPr>
              <a:t>14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smtClean="0">
                <a:latin typeface="Cambria" pitchFamily="18" charset="0"/>
              </a:rPr>
              <a:t>учреждений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75797" y="1256600"/>
            <a:ext cx="2790273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u="sng" dirty="0">
                <a:latin typeface="Cambria" pitchFamily="18" charset="0"/>
              </a:rPr>
              <a:t>общее </a:t>
            </a:r>
            <a:r>
              <a:rPr lang="ru-RU" u="sng" dirty="0" smtClean="0">
                <a:latin typeface="Cambria" pitchFamily="18" charset="0"/>
              </a:rPr>
              <a:t>образование </a:t>
            </a:r>
          </a:p>
          <a:p>
            <a:pPr algn="ctr"/>
            <a:r>
              <a:rPr lang="ru-RU" dirty="0" smtClean="0">
                <a:latin typeface="Cambria" pitchFamily="18" charset="0"/>
              </a:rPr>
              <a:t> </a:t>
            </a:r>
            <a:r>
              <a:rPr lang="ru-RU" b="1" dirty="0">
                <a:latin typeface="Cambria" pitchFamily="18" charset="0"/>
              </a:rPr>
              <a:t>13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smtClean="0">
                <a:latin typeface="Cambria" pitchFamily="18" charset="0"/>
              </a:rPr>
              <a:t>учреждений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3906" y="2449327"/>
            <a:ext cx="2781787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u="sng" dirty="0" smtClean="0">
                <a:latin typeface="Cambria" pitchFamily="18" charset="0"/>
              </a:rPr>
              <a:t>дополнительное образование</a:t>
            </a:r>
          </a:p>
          <a:p>
            <a:pPr algn="ctr"/>
            <a:r>
              <a:rPr lang="ru-RU" b="1" dirty="0" smtClean="0">
                <a:latin typeface="Cambria" pitchFamily="18" charset="0"/>
              </a:rPr>
              <a:t>6</a:t>
            </a:r>
            <a:r>
              <a:rPr lang="ru-RU" dirty="0" smtClean="0">
                <a:latin typeface="Cambria" pitchFamily="18" charset="0"/>
              </a:rPr>
              <a:t> учреждений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65545" y="1260945"/>
            <a:ext cx="2613716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Cambria" pitchFamily="18" charset="0"/>
              </a:rPr>
              <a:t>прочие учреждения </a:t>
            </a:r>
            <a:r>
              <a:rPr lang="ru-RU" u="sng" dirty="0" smtClean="0">
                <a:latin typeface="Cambria" pitchFamily="18" charset="0"/>
              </a:rPr>
              <a:t>образования</a:t>
            </a:r>
          </a:p>
          <a:p>
            <a:pPr algn="ctr"/>
            <a:r>
              <a:rPr lang="ru-RU" dirty="0" smtClean="0">
                <a:latin typeface="Cambria" pitchFamily="18" charset="0"/>
              </a:rPr>
              <a:t> </a:t>
            </a:r>
            <a:r>
              <a:rPr lang="ru-RU" b="1" dirty="0">
                <a:latin typeface="Cambria" pitchFamily="18" charset="0"/>
              </a:rPr>
              <a:t>1</a:t>
            </a:r>
            <a:r>
              <a:rPr lang="ru-RU" dirty="0">
                <a:latin typeface="Cambria" pitchFamily="18" charset="0"/>
              </a:rPr>
              <a:t> учреждение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35599" y="2292361"/>
            <a:ext cx="5112627" cy="123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200" b="1" dirty="0" smtClean="0">
                <a:solidFill>
                  <a:srgbClr val="0070C0"/>
                </a:solidFill>
                <a:latin typeface="Cambria" pitchFamily="18" charset="0"/>
              </a:rPr>
              <a:t>- МАУ </a:t>
            </a:r>
            <a:r>
              <a:rPr lang="ru-RU" sz="1200" b="1" dirty="0">
                <a:solidFill>
                  <a:srgbClr val="0070C0"/>
                </a:solidFill>
                <a:latin typeface="Cambria" pitchFamily="18" charset="0"/>
              </a:rPr>
              <a:t>ДО «ДЮСШ»;</a:t>
            </a:r>
          </a:p>
          <a:p>
            <a:pPr algn="just"/>
            <a:r>
              <a:rPr lang="ru-RU" sz="1200" b="1" dirty="0">
                <a:solidFill>
                  <a:srgbClr val="0070C0"/>
                </a:solidFill>
                <a:latin typeface="Cambria" pitchFamily="18" charset="0"/>
              </a:rPr>
              <a:t>- МАУ ДО «Центр дополнительного образования» ;</a:t>
            </a:r>
          </a:p>
          <a:p>
            <a:pPr algn="just"/>
            <a:r>
              <a:rPr lang="ru-RU" sz="1200" b="1" dirty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- МБУ ДО «</a:t>
            </a:r>
            <a:r>
              <a:rPr lang="ru-RU" sz="1200" b="1" dirty="0" err="1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Сухоложская</a:t>
            </a:r>
            <a:r>
              <a:rPr lang="ru-RU" sz="1200" b="1" dirty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 детская музыкальная школа»;</a:t>
            </a:r>
          </a:p>
          <a:p>
            <a:pPr algn="just"/>
            <a:r>
              <a:rPr lang="ru-RU" sz="1200" b="1" dirty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- МБУ ДО «</a:t>
            </a:r>
            <a:r>
              <a:rPr lang="ru-RU" sz="1200" b="1" dirty="0" err="1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Сухоложская</a:t>
            </a:r>
            <a:r>
              <a:rPr lang="ru-RU" sz="1200" b="1" dirty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 детская школа искусств №1»; </a:t>
            </a:r>
          </a:p>
          <a:p>
            <a:pPr algn="just"/>
            <a:r>
              <a:rPr lang="ru-RU" sz="1200" b="1" dirty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- МБУ ДО ДЮСШ «</a:t>
            </a:r>
            <a:r>
              <a:rPr lang="ru-RU" sz="1200" b="1" dirty="0" err="1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Олимпик</a:t>
            </a:r>
            <a:r>
              <a:rPr lang="ru-RU" sz="1200" b="1" dirty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»;</a:t>
            </a:r>
          </a:p>
          <a:p>
            <a:pPr algn="just"/>
            <a:r>
              <a:rPr lang="ru-RU" sz="1200" b="1" dirty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- МБУ «городской молодежный центр»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3181758" y="2703328"/>
            <a:ext cx="432107" cy="375457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1518970" y="897047"/>
            <a:ext cx="411656" cy="366339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трелка вниз 20"/>
          <p:cNvSpPr/>
          <p:nvPr/>
        </p:nvSpPr>
        <p:spPr>
          <a:xfrm>
            <a:off x="4465106" y="887344"/>
            <a:ext cx="411656" cy="366339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Стрелка вниз 21"/>
          <p:cNvSpPr/>
          <p:nvPr/>
        </p:nvSpPr>
        <p:spPr>
          <a:xfrm>
            <a:off x="7366575" y="897047"/>
            <a:ext cx="411656" cy="366339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04099" y="790409"/>
            <a:ext cx="8418462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3697363" y="5028326"/>
            <a:ext cx="1535485" cy="165161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Cambria" pitchFamily="18" charset="0"/>
              </a:rPr>
              <a:t>Дополни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тельное образование 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8,2%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(93 638,4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тыс. руб.)</a:t>
            </a:r>
            <a:endParaRPr lang="ru-RU" sz="12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14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3424061168"/>
              </p:ext>
            </p:extLst>
          </p:nvPr>
        </p:nvGraphicFramePr>
        <p:xfrm>
          <a:off x="1164369" y="4365104"/>
          <a:ext cx="7128792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753496" y="3832137"/>
            <a:ext cx="78185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программе за 2017-2019 гг. (тыс. руб.)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651175" y="4221088"/>
            <a:ext cx="7920880" cy="1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98207"/>
              </p:ext>
            </p:extLst>
          </p:nvPr>
        </p:nvGraphicFramePr>
        <p:xfrm>
          <a:off x="918359" y="995835"/>
          <a:ext cx="7488832" cy="2823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9749"/>
                <a:gridCol w="1299083"/>
              </a:tblGrid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anose="02040503050406030204" pitchFamily="18" charset="0"/>
                        </a:rPr>
                        <a:t>Подпрограмма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anose="02040503050406030204" pitchFamily="18" charset="0"/>
                        </a:rPr>
                        <a:t>Сумма,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Cambria" panose="02040503050406030204" pitchFamily="18" charset="0"/>
                        </a:rPr>
                        <a:t>тыс. руб.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698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Дошкольное образование в городском округе Сухой Лог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442 981,5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5698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Развитие общего образования в городском округе Сухой Лог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554 462,2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501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Развитие дополнительного образования в городском округе Сухой Лог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14 773,7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2501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Развитие деятельности в сфере организации и обеспечения отдыха и оздоровления детей в городском округе Сухой Лог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20 174,6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414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Обеспечение реализации муниципальной программы "Развитие системы образования в городском округе Сухой Лог»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25 757,5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651175" y="116631"/>
            <a:ext cx="8155180" cy="6859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"/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</a:rPr>
              <a:t>МП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системы образования </a:t>
            </a:r>
            <a:endPara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городском округе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Сухой Лог»</a:t>
            </a:r>
            <a:endParaRPr lang="ru-RU" sz="2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97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720080"/>
          </a:xfrm>
        </p:spPr>
        <p:txBody>
          <a:bodyPr>
            <a:noAutofit/>
          </a:bodyPr>
          <a:lstStyle/>
          <a:p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Достигнутые значения целевых показателей реализации </a:t>
            </a:r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sz="17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МП «Развитие </a:t>
            </a:r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системы образования в городском округе </a:t>
            </a:r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Сухой Лог»</a:t>
            </a:r>
            <a:endParaRPr lang="ru-RU" sz="17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174662"/>
              </p:ext>
            </p:extLst>
          </p:nvPr>
        </p:nvGraphicFramePr>
        <p:xfrm>
          <a:off x="683568" y="908721"/>
          <a:ext cx="8136904" cy="533994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760640"/>
                <a:gridCol w="720080"/>
                <a:gridCol w="720080"/>
                <a:gridCol w="936104"/>
              </a:tblGrid>
              <a:tr h="301446"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Наименование показателя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2019 год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79642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План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Факт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31578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Cambria" panose="02040503050406030204" pitchFamily="18" charset="0"/>
                        </a:rPr>
                        <a:t>Отношение численности детей в возрасте от 3 до 7 лет, которым предоставлена возможность получать услуги дошкольного образования в общей численности детей</a:t>
                      </a:r>
                      <a:r>
                        <a:rPr lang="ru-RU" sz="1000" baseline="0" dirty="0" smtClean="0">
                          <a:latin typeface="Cambria" panose="02040503050406030204" pitchFamily="18" charset="0"/>
                        </a:rPr>
                        <a:t> в возрасте 3-7 лет, скорректированной на численность детей в возрасте 5-7 лет, обучающихся в школе, %</a:t>
                      </a:r>
                      <a:endParaRPr lang="ru-RU" sz="10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669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Cambria" panose="02040503050406030204" pitchFamily="18" charset="0"/>
                        </a:rPr>
                        <a:t>Охват детей школьного возраста в муниципальных</a:t>
                      </a:r>
                      <a:r>
                        <a:rPr lang="ru-RU" sz="1000" baseline="0" dirty="0" smtClean="0">
                          <a:latin typeface="Cambria" panose="02040503050406030204" pitchFamily="18" charset="0"/>
                        </a:rPr>
                        <a:t> о</a:t>
                      </a:r>
                      <a:r>
                        <a:rPr lang="ru-RU" sz="1000" dirty="0" smtClean="0">
                          <a:latin typeface="Cambria" panose="02040503050406030204" pitchFamily="18" charset="0"/>
                        </a:rPr>
                        <a:t>бщеобразовательных</a:t>
                      </a:r>
                      <a:r>
                        <a:rPr lang="ru-RU" sz="1000" baseline="0" dirty="0" smtClean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sz="1000" dirty="0" smtClean="0">
                          <a:latin typeface="Cambria" panose="02040503050406030204" pitchFamily="18" charset="0"/>
                        </a:rPr>
                        <a:t>организациях городского округа Сухой Лог образовательными услугами в рамках государственного</a:t>
                      </a:r>
                      <a:r>
                        <a:rPr lang="ru-RU" sz="1000" baseline="0" dirty="0" smtClean="0">
                          <a:latin typeface="Cambria" panose="02040503050406030204" pitchFamily="18" charset="0"/>
                        </a:rPr>
                        <a:t> образовательного стандарта и федерального образовательного стандарта, %</a:t>
                      </a:r>
                      <a:endParaRPr lang="ru-RU" sz="10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759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Cambria" panose="02040503050406030204" pitchFamily="18" charset="0"/>
                        </a:rPr>
                        <a:t>Охват детей школьного возраста с ограниченными</a:t>
                      </a:r>
                      <a:r>
                        <a:rPr lang="ru-RU" sz="1000" baseline="0" dirty="0" smtClean="0">
                          <a:latin typeface="Cambria" panose="02040503050406030204" pitchFamily="18" charset="0"/>
                        </a:rPr>
                        <a:t> возможностями здоровья образовательными услугами коррекционного образования, %</a:t>
                      </a:r>
                      <a:endParaRPr lang="ru-RU" sz="10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62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Cambria" panose="02040503050406030204" pitchFamily="18" charset="0"/>
                        </a:rPr>
                        <a:t>Доля детей,</a:t>
                      </a:r>
                      <a:r>
                        <a:rPr lang="ru-RU" sz="1000" baseline="0" dirty="0" smtClean="0">
                          <a:latin typeface="Cambria" panose="02040503050406030204" pitchFamily="18" charset="0"/>
                        </a:rPr>
                        <a:t> охваченных программами дополнительного  образования детей, в общей численности детей и молодежи в возрасте от 5-18 лет, %</a:t>
                      </a:r>
                      <a:endParaRPr lang="ru-RU" sz="10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7962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Cambria" panose="02040503050406030204" pitchFamily="18" charset="0"/>
                        </a:rPr>
                        <a:t>Доля</a:t>
                      </a:r>
                      <a:r>
                        <a:rPr lang="ru-RU" sz="1000" baseline="0" dirty="0" smtClean="0">
                          <a:latin typeface="Cambria" panose="02040503050406030204" pitchFamily="18" charset="0"/>
                        </a:rPr>
                        <a:t> детей-сирот и детей, оставшихся без попечения  родителей, обучающихся в муниципальных образовательных организациях, которым обеспечен бесплатный проезд на городском, пригородном, в сельской местности на внутрирайонном транспорте, а также бесплатный проезд один раз в год к месту жительства и обратно к месту учебы, %</a:t>
                      </a:r>
                      <a:endParaRPr lang="ru-RU" sz="10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879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Cambria" panose="02040503050406030204" pitchFamily="18" charset="0"/>
                        </a:rPr>
                        <a:t>Число</a:t>
                      </a:r>
                      <a:r>
                        <a:rPr lang="ru-RU" sz="1000" baseline="0" dirty="0" smtClean="0">
                          <a:latin typeface="Cambria" panose="02040503050406030204" pitchFamily="18" charset="0"/>
                        </a:rPr>
                        <a:t> обучающихся, педагогических работников, получившие именные премии Главы городского округа Сухой Лог для талантливой молодежи, чел.</a:t>
                      </a:r>
                      <a:endParaRPr lang="ru-RU" sz="10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668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Cambria" panose="02040503050406030204" pitchFamily="18" charset="0"/>
                        </a:rPr>
                        <a:t>Доля муниципальных</a:t>
                      </a:r>
                      <a:r>
                        <a:rPr lang="ru-RU" sz="1000" baseline="0" dirty="0" smtClean="0">
                          <a:latin typeface="Cambria" panose="02040503050406030204" pitchFamily="18" charset="0"/>
                        </a:rPr>
                        <a:t> образовательных учреждений, реализующих инновационные программы патриотической направленности и участвующих в конкурсах на получение грантов, %</a:t>
                      </a:r>
                      <a:endParaRPr lang="ru-RU" sz="10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602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Cambria" panose="02040503050406030204" pitchFamily="18" charset="0"/>
                        </a:rPr>
                        <a:t>Доля детей и подростков,</a:t>
                      </a:r>
                      <a:r>
                        <a:rPr lang="ru-RU" sz="1000" baseline="0" dirty="0" smtClean="0">
                          <a:latin typeface="Cambria" panose="02040503050406030204" pitchFamily="18" charset="0"/>
                        </a:rPr>
                        <a:t> получивших услуги по организации отдыха и оздоровления в санаторно-курортных учреждениях, загородных детских оздоровительных лагерях от общей численности детей школьного возраста, %</a:t>
                      </a:r>
                      <a:endParaRPr lang="ru-RU" sz="10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15,5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16,4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8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effectLst/>
                          <a:latin typeface="Cambria" panose="02040503050406030204" pitchFamily="18" charset="0"/>
                        </a:rPr>
                        <a:t>Охват детей оздоровительными мероприятиями при проведении оздоровительной компании в городском округе Сухой Лог, %</a:t>
                      </a:r>
                      <a:endParaRPr lang="ru-RU" sz="10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8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Увеличение охвата отдыхом</a:t>
                      </a:r>
                      <a:r>
                        <a:rPr lang="ru-RU" sz="1000" baseline="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и оздоровлением детей, чел.</a:t>
                      </a:r>
                      <a:endParaRPr lang="ru-RU" sz="10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3243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4600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3243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80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3" y="214290"/>
            <a:ext cx="5857916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Дошкольное образование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2909" y="857233"/>
            <a:ext cx="5357851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900" dirty="0" smtClean="0">
                <a:latin typeface="Cambria" pitchFamily="18" charset="0"/>
                <a:cs typeface="Times New Roman" pitchFamily="18" charset="0"/>
              </a:rPr>
              <a:t>На территории городского округа в 2019 году осуществляли деятельность 14 муниципальных детских дошкольных образовательных учреждений, в том числе: </a:t>
            </a:r>
          </a:p>
          <a:p>
            <a:pPr algn="ctr"/>
            <a:r>
              <a:rPr lang="ru-RU" sz="1900" dirty="0" smtClean="0">
                <a:latin typeface="Cambria" pitchFamily="18" charset="0"/>
                <a:cs typeface="Times New Roman" pitchFamily="18" charset="0"/>
              </a:rPr>
              <a:t>9 автономных и 5 бюджетных.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6" descr="http://im1-tub-ru.yandex.net/i?id=489021964-36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5357827"/>
            <a:ext cx="2035947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8" name="Рисунок 4" descr="http://im5-tub-ru.yandex.net/i?id=516822819-35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7" y="3714752"/>
            <a:ext cx="2028363" cy="14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517144"/>
              </p:ext>
            </p:extLst>
          </p:nvPr>
        </p:nvGraphicFramePr>
        <p:xfrm>
          <a:off x="428596" y="2490977"/>
          <a:ext cx="6143669" cy="399672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67140"/>
                <a:gridCol w="864098"/>
                <a:gridCol w="1152128"/>
                <a:gridCol w="1152128"/>
                <a:gridCol w="1208175"/>
              </a:tblGrid>
              <a:tr h="452022">
                <a:tc>
                  <a:txBody>
                    <a:bodyPr/>
                    <a:lstStyle/>
                    <a:p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ambria" pitchFamily="18" charset="0"/>
                        </a:rPr>
                        <a:t>Ед. изм.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2018 год   факт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2019 год план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2019 год   факт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56793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Численность воспитанников ДОУ от 1,5 до 7 лет</a:t>
                      </a:r>
                      <a:endParaRPr lang="ru-RU" sz="13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человек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3177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6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202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3 128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25956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Расходы бюджета в расчете на 1 воспитанника</a:t>
                      </a:r>
                      <a:r>
                        <a:rPr lang="ru-RU" sz="13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ru-RU" sz="13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муниципальных ДОУ</a:t>
                      </a:r>
                      <a:endParaRPr lang="ru-RU" sz="13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тыс. руб.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119,5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138,4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141,6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10729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Среднемесячная  заработная плата</a:t>
                      </a:r>
                      <a:r>
                        <a:rPr lang="ru-RU" sz="13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  педагогических работников дошкольных образовательных учреждений</a:t>
                      </a:r>
                      <a:endParaRPr lang="ru-RU" sz="13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руб.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29 375,5</a:t>
                      </a: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32 434,3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32 431,7</a:t>
                      </a: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3970" name="Picture 2" descr="5108b4417efa6e44e449e4d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2071679"/>
            <a:ext cx="2071703" cy="1457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830467922"/>
              </p:ext>
            </p:extLst>
          </p:nvPr>
        </p:nvGraphicFramePr>
        <p:xfrm>
          <a:off x="5868144" y="44624"/>
          <a:ext cx="3214679" cy="1889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6701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3" y="285728"/>
            <a:ext cx="5857916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Общее образование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1473" y="928671"/>
            <a:ext cx="5786447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территории городского округа Сухой Лог в 2019 году осуществляли деятельность  13 образовательных учреждений, из них 6 расположены в городе, 7 – в сельских населенных пунктах, в том числе: 6 бюджетных и 7 автономных учреждений.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810144"/>
              </p:ext>
            </p:extLst>
          </p:nvPr>
        </p:nvGraphicFramePr>
        <p:xfrm>
          <a:off x="571473" y="2391896"/>
          <a:ext cx="7929617" cy="24422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216552"/>
                <a:gridCol w="864096"/>
                <a:gridCol w="936104"/>
                <a:gridCol w="936104"/>
                <a:gridCol w="976761"/>
              </a:tblGrid>
              <a:tr h="4610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cs typeface="Times New Roman" pitchFamily="18" charset="0"/>
                        </a:rPr>
                        <a:t>Ед. изм.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cs typeface="Times New Roman" pitchFamily="18" charset="0"/>
                        </a:rPr>
                        <a:t>2018 год факт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2019 год план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cs typeface="Times New Roman" pitchFamily="18" charset="0"/>
                        </a:rPr>
                        <a:t>2019 год факт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04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Численность обучающихся в муниципальных общеобразовательных учреждениях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5 601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5 697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5 770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</a:tr>
              <a:tr h="71396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Расходы бюджета на общее образование в расчете на 1 обучающегося в муниципальных общеобразовательных учреждениях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88,7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98,1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96,1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7025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Среднемесячная  заработная плата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 педагогических работников муниципальных общеобразовательных учреждений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рублей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31 362,0</a:t>
                      </a:r>
                      <a:endParaRPr lang="ru-RU" sz="14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34 544,4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34 736,5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7" name="Рисунок 4" descr="http://im0-tub-ru.yandex.net/i?id=323289987-45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1" y="5072074"/>
            <a:ext cx="2143140" cy="162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Рисунок 7" descr="http://im3-tub-ru.yandex.net/i?id=389757359-05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1" y="5072075"/>
            <a:ext cx="2143140" cy="160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Рисунок 5" descr="http://im2-tub-ru.yandex.net/i?id=626451437-05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1" y="5072075"/>
            <a:ext cx="2143140" cy="160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41751163"/>
              </p:ext>
            </p:extLst>
          </p:nvPr>
        </p:nvGraphicFramePr>
        <p:xfrm>
          <a:off x="6516216" y="332656"/>
          <a:ext cx="2520280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9006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845" y="116632"/>
            <a:ext cx="860897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Дополнительное образование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082465410"/>
              </p:ext>
            </p:extLst>
          </p:nvPr>
        </p:nvGraphicFramePr>
        <p:xfrm>
          <a:off x="5928003" y="854164"/>
          <a:ext cx="2915816" cy="1871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025234" y="2918750"/>
            <a:ext cx="5651613" cy="59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  </a:t>
            </a:r>
            <a:r>
              <a:rPr lang="ru-RU" sz="1600" b="1" u="sng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Средства </a:t>
            </a:r>
            <a:r>
              <a:rPr lang="ru-RU" sz="1600" b="1" u="sng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данной подпрограммы были направлены</a:t>
            </a:r>
            <a:r>
              <a:rPr lang="ru-RU" sz="1600" b="1" u="sng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endParaRPr lang="ru-RU" sz="1400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338" y="837682"/>
            <a:ext cx="5547793" cy="223127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10000"/>
              </a:lnSpc>
            </a:pPr>
            <a:endParaRPr lang="ru-RU" sz="14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ru-RU" sz="15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        </a:t>
            </a:r>
            <a:r>
              <a:rPr lang="ru-RU" sz="1600" dirty="0" smtClean="0">
                <a:solidFill>
                  <a:schemeClr val="tx2"/>
                </a:solidFill>
                <a:latin typeface="Cambria" panose="02040503050406030204" pitchFamily="18" charset="0"/>
              </a:rPr>
              <a:t>В рамках подпрограммы «Развитие </a:t>
            </a:r>
            <a:r>
              <a:rPr lang="ru-RU" sz="1600" dirty="0">
                <a:solidFill>
                  <a:schemeClr val="tx2"/>
                </a:solidFill>
                <a:latin typeface="Cambria" panose="02040503050406030204" pitchFamily="18" charset="0"/>
              </a:rPr>
              <a:t>дополнительного образования в городском округе Сухой </a:t>
            </a:r>
            <a:r>
              <a:rPr lang="ru-RU" sz="1600" dirty="0" smtClean="0">
                <a:solidFill>
                  <a:schemeClr val="tx2"/>
                </a:solidFill>
                <a:latin typeface="Cambria" panose="02040503050406030204" pitchFamily="18" charset="0"/>
              </a:rPr>
              <a:t>Лог» муниципальной программы </a:t>
            </a:r>
            <a:r>
              <a:rPr lang="ru-RU" sz="1600" dirty="0">
                <a:solidFill>
                  <a:schemeClr val="tx2"/>
                </a:solidFill>
                <a:latin typeface="Cambria" panose="02040503050406030204" pitchFamily="18" charset="0"/>
              </a:rPr>
              <a:t>«Развитие системы образования в городском округе Сухой </a:t>
            </a:r>
            <a:r>
              <a:rPr lang="ru-RU" sz="1600" dirty="0" smtClean="0">
                <a:solidFill>
                  <a:schemeClr val="tx2"/>
                </a:solidFill>
                <a:latin typeface="Cambria" panose="02040503050406030204" pitchFamily="18" charset="0"/>
              </a:rPr>
              <a:t>Лог» свою деятельность осуществляет организация дополнительного образования детей</a:t>
            </a:r>
            <a:r>
              <a:rPr lang="ru-RU" sz="1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ru-RU" sz="1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МАУ ДО «Центр дополнительного образования».</a:t>
            </a:r>
          </a:p>
          <a:p>
            <a:pPr algn="just">
              <a:lnSpc>
                <a:spcPct val="110000"/>
              </a:lnSpc>
            </a:pPr>
            <a:endParaRPr lang="ru-RU" sz="1400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just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2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2"/>
                </a:solidFill>
                <a:latin typeface="Cambria" panose="02040503050406030204" pitchFamily="18" charset="0"/>
              </a:rPr>
              <a:t>      </a:t>
            </a:r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r"/>
            <a:r>
              <a:rPr lang="ru-RU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  </a:t>
            </a:r>
            <a:endParaRPr lang="ru-RU" sz="1400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>
              <a:lnSpc>
                <a:spcPct val="120000"/>
              </a:lnSpc>
            </a:pPr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>
              <a:lnSpc>
                <a:spcPct val="120000"/>
              </a:lnSpc>
            </a:pPr>
            <a:endParaRPr lang="ru-RU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pic>
        <p:nvPicPr>
          <p:cNvPr id="19" name="Picture 23" descr="&amp;Mcy;&amp;Acy;&amp;Ucy;&amp;Dcy;&amp;Ocy; &amp;TScy;&amp;Dcy;&amp;O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861" y="2945025"/>
            <a:ext cx="2215995" cy="1551199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1930589050"/>
              </p:ext>
            </p:extLst>
          </p:nvPr>
        </p:nvGraphicFramePr>
        <p:xfrm>
          <a:off x="2843808" y="3356992"/>
          <a:ext cx="6000011" cy="3255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2226" name="Picture 2" descr="http://xn----7sbbsodjdcciv4aq0an1lf.xn--p1ai/files/upload/ngvs_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61" y="4854873"/>
            <a:ext cx="2215995" cy="16619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53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http://im0-tub-ru.yandex.net/i?id=71088846-41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142852"/>
            <a:ext cx="2000264" cy="1402053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4" name="Рисунок 7" descr="http://im4-tub-ru.yandex.net/i?id=171533812-36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3521848"/>
            <a:ext cx="2000263" cy="150019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62467" name="Picture 3" descr="C:\Documents and Settings\Светлана\Local Settings\Temporary Internet Files\Content.IE5\Y9VG143M\DSCN0752 [1024x768]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390" y="1785927"/>
            <a:ext cx="2000264" cy="150019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62469" name="Picture 5" descr="C:\Documents and Settings\Светлана\Local Settings\Temporary Internet Files\Content.IE5\Y9VG143M\detskiy_gorodok_ribakov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654501"/>
            <a:ext cx="2071703" cy="14466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62471" name="Picture 7" descr="C:\Documents and Settings\Светлана\Local Settings\Temporary Internet Files\Content.IE5\UVYVIHEN\IMG_031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298" y="3642771"/>
            <a:ext cx="1928827" cy="14466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62472" name="Picture 8" descr="C:\Documents and Settings\Светлана\Local Settings\Temporary Internet Files\Content.IE5\UVYVIHEN\Riasna03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65949" y="3654500"/>
            <a:ext cx="2071703" cy="142317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17" name="Прямоугольник 3"/>
          <p:cNvSpPr>
            <a:spLocks noChangeArrowheads="1"/>
          </p:cNvSpPr>
          <p:nvPr/>
        </p:nvSpPr>
        <p:spPr bwMode="auto">
          <a:xfrm>
            <a:off x="2500298" y="152400"/>
            <a:ext cx="6357983" cy="415498"/>
          </a:xfrm>
          <a:prstGeom prst="rect">
            <a:avLst/>
          </a:prstGeom>
          <a:solidFill>
            <a:srgbClr val="92D05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100" b="1" i="1" dirty="0" smtClean="0">
                <a:latin typeface="Cambria" pitchFamily="18" charset="0"/>
                <a:cs typeface="Times New Roman" pitchFamily="18" charset="0"/>
              </a:rPr>
              <a:t>Обеспечение отдыха и оздоровления </a:t>
            </a:r>
            <a:r>
              <a:rPr lang="ru-RU" sz="2100" b="1" i="1" dirty="0">
                <a:latin typeface="Cambria" pitchFamily="18" charset="0"/>
                <a:cs typeface="Times New Roman" pitchFamily="18" charset="0"/>
              </a:rPr>
              <a:t>детей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037601"/>
              </p:ext>
            </p:extLst>
          </p:nvPr>
        </p:nvGraphicFramePr>
        <p:xfrm>
          <a:off x="2489001" y="620689"/>
          <a:ext cx="6369280" cy="2956560"/>
        </p:xfrm>
        <a:graphic>
          <a:graphicData uri="http://schemas.openxmlformats.org/drawingml/2006/table">
            <a:tbl>
              <a:tblPr firstRow="1" bandRow="1"/>
              <a:tblGrid>
                <a:gridCol w="3883199"/>
                <a:gridCol w="936104"/>
                <a:gridCol w="792088"/>
                <a:gridCol w="757889"/>
              </a:tblGrid>
              <a:tr h="283447">
                <a:tc rowSpan="2">
                  <a:txBody>
                    <a:bodyPr/>
                    <a:lstStyle/>
                    <a:p>
                      <a:endParaRPr lang="ru-RU" sz="1300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2018 год</a:t>
                      </a:r>
                    </a:p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факт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2019 год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6739">
                <a:tc vMerge="1">
                  <a:txBody>
                    <a:bodyPr/>
                    <a:lstStyle/>
                    <a:p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план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факт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17712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Cambria" pitchFamily="18" charset="0"/>
                          <a:cs typeface="+mn-cs"/>
                        </a:rPr>
                        <a:t>Всего</a:t>
                      </a:r>
                      <a:r>
                        <a:rPr lang="ru-RU" sz="1100" b="0" baseline="0" dirty="0" smtClean="0">
                          <a:latin typeface="Cambria" pitchFamily="18" charset="0"/>
                          <a:cs typeface="+mn-cs"/>
                        </a:rPr>
                        <a:t> </a:t>
                      </a:r>
                      <a:r>
                        <a:rPr lang="ru-RU" sz="1100" dirty="0" smtClean="0">
                          <a:latin typeface="Cambria" pitchFamily="18" charset="0"/>
                          <a:cs typeface="Times New Roman" pitchFamily="18" charset="0"/>
                        </a:rPr>
                        <a:t>расходы на летнюю оздоровительную компанию</a:t>
                      </a:r>
                      <a:r>
                        <a:rPr lang="ru-RU" sz="1100" b="0" baseline="0" dirty="0" smtClean="0">
                          <a:latin typeface="Cambria" pitchFamily="18" charset="0"/>
                          <a:cs typeface="+mn-cs"/>
                        </a:rPr>
                        <a:t>, в том числе:</a:t>
                      </a:r>
                      <a:endParaRPr lang="ru-RU" sz="11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16 767,8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20 333,3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20 174,6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5361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dirty="0" smtClean="0">
                          <a:latin typeface="Cambria" pitchFamily="18" charset="0"/>
                        </a:rPr>
                        <a:t> за счет средств областного бюджета, тыс. руб.</a:t>
                      </a:r>
                      <a:endParaRPr lang="ru-RU" sz="11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12 607,8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14 065,1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14 065,1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5361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dirty="0" smtClean="0">
                          <a:latin typeface="Cambria" pitchFamily="18" charset="0"/>
                        </a:rPr>
                        <a:t> за счет средств местного бюджета, тыс. руб.</a:t>
                      </a:r>
                      <a:endParaRPr lang="ru-RU" sz="11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4 160,0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4 541,2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4 480,2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416041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dirty="0" smtClean="0">
                          <a:latin typeface="Cambria" pitchFamily="18" charset="0"/>
                          <a:cs typeface="Times New Roman" pitchFamily="18" charset="0"/>
                        </a:rPr>
                        <a:t> Субвенции местным бюджетам на осуществление государственных полномочий Свердловской области по организации и обеспечению отдыха и оздоровления детей (за исключением детей-сирот и детей, оставшихся без попечения родителей, детей, находящихся в трудной жизненной ситуации) в учебное время, включая мероприятия по обеспечению безопасности их жизни и здоровья</a:t>
                      </a:r>
                      <a:endParaRPr lang="ru-RU" sz="11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1 727,0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1 629,3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Прямоугольник 14"/>
          <p:cNvSpPr>
            <a:spLocks noChangeArrowheads="1"/>
          </p:cNvSpPr>
          <p:nvPr/>
        </p:nvSpPr>
        <p:spPr bwMode="auto">
          <a:xfrm>
            <a:off x="259554" y="5286878"/>
            <a:ext cx="8624891" cy="138499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</a:t>
            </a:r>
            <a:r>
              <a:rPr lang="ru-RU" sz="12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12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детей,  оздоровленных </a:t>
            </a:r>
            <a:r>
              <a:rPr lang="ru-RU" sz="12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летний период </a:t>
            </a:r>
            <a:r>
              <a:rPr lang="ru-RU" sz="12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составило 4 600 человек:</a:t>
            </a:r>
          </a:p>
          <a:p>
            <a:pPr algn="just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лагерях дневного пребывания – 2 300 человек;</a:t>
            </a:r>
          </a:p>
          <a:p>
            <a:pPr algn="just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загородных лагерях – 713 человек;</a:t>
            </a:r>
          </a:p>
          <a:p>
            <a:pPr algn="just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детских санаториях – 230 человек;</a:t>
            </a:r>
          </a:p>
          <a:p>
            <a:pPr algn="just">
              <a:buFont typeface="Arial" pitchFamily="34" charset="0"/>
              <a:buChar char="•"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Иные формы (Управление по культуре) – 1357 человек</a:t>
            </a:r>
            <a:endPara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несовершеннолетних граждан в возрасте от 14 до 18 лет, трудоустроенных в летний период – 243 человек, </a:t>
            </a:r>
          </a:p>
          <a:p>
            <a:pPr algn="just"/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планируемое количество – 241 человек.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3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2373" y="188640"/>
            <a:ext cx="8712968" cy="6554871"/>
          </a:xfrm>
          <a:prstGeom prst="rect">
            <a:avLst/>
          </a:prstGeom>
          <a:ln w="28575">
            <a:solidFill>
              <a:srgbClr val="002060"/>
            </a:solidFill>
            <a:prstDash val="sysDot"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</a:rPr>
              <a:t>В рамках пяти подпрограмм  муниципальной программы «Развитие системы образования в городском округе Сухой </a:t>
            </a:r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Лог» расходы </a:t>
            </a:r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</a:rPr>
              <a:t>были направлены на</a:t>
            </a:r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:</a:t>
            </a:r>
          </a:p>
          <a:p>
            <a:pPr marL="342900" indent="-342900" algn="just">
              <a:lnSpc>
                <a:spcPct val="130000"/>
              </a:lnSpc>
              <a:buAutoNum type="arabicPeriod"/>
            </a:pPr>
            <a:r>
              <a:rPr lang="ru-RU" sz="12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Выполнение </a:t>
            </a:r>
            <a:r>
              <a:rPr lang="ru-RU" sz="125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муниципального задания в </a:t>
            </a:r>
            <a:r>
              <a:rPr lang="ru-RU" sz="125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14 </a:t>
            </a:r>
            <a:r>
              <a:rPr lang="ru-RU" sz="125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дошкольных учреждениях, в </a:t>
            </a:r>
            <a:r>
              <a:rPr lang="ru-RU" sz="125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13</a:t>
            </a:r>
            <a:r>
              <a:rPr lang="ru-RU" sz="125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школах, </a:t>
            </a:r>
            <a:r>
              <a:rPr lang="ru-RU" sz="12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в </a:t>
            </a:r>
            <a:r>
              <a:rPr lang="ru-RU" sz="125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1</a:t>
            </a:r>
            <a:r>
              <a:rPr lang="ru-RU" sz="12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муниципальном  учреждении   дополнительного образования детей на сумму  </a:t>
            </a:r>
            <a:r>
              <a:rPr lang="ru-RU" sz="125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858 501,0 тыс</a:t>
            </a:r>
            <a:r>
              <a:rPr lang="ru-RU" sz="125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. руб</a:t>
            </a:r>
            <a:r>
              <a:rPr lang="ru-RU" sz="125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.;</a:t>
            </a:r>
          </a:p>
          <a:p>
            <a:pPr marL="342900" indent="-342900" algn="just">
              <a:lnSpc>
                <a:spcPct val="114000"/>
              </a:lnSpc>
              <a:buAutoNum type="arabicPeriod"/>
            </a:pPr>
            <a:r>
              <a:rPr lang="ru-RU" sz="125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Проведение ремонтных работ с целью исполнения предписаний надзорных </a:t>
            </a:r>
            <a:r>
              <a:rPr lang="ru-RU" sz="12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органов </a:t>
            </a:r>
            <a:r>
              <a:rPr lang="ru-RU" sz="125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- 44 388,1 тыс. </a:t>
            </a:r>
            <a:r>
              <a:rPr lang="ru-RU" sz="125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руб</a:t>
            </a:r>
            <a:r>
              <a:rPr lang="ru-RU" sz="12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. (в ДОУ №2,3,8,23,27,29,36,37,38,39,42,43,45; в СОШ №1,2,3,4,5,6,7, 8,9,10,11,17);</a:t>
            </a:r>
          </a:p>
          <a:p>
            <a:pPr marL="342900" indent="-342900" algn="just">
              <a:lnSpc>
                <a:spcPct val="114000"/>
              </a:lnSpc>
              <a:buAutoNum type="arabicPeriod" startAt="3"/>
            </a:pPr>
            <a:r>
              <a:rPr lang="ru-RU" sz="12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Организация </a:t>
            </a:r>
            <a:r>
              <a:rPr lang="ru-RU" sz="125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питания детей в образовательных учреждениях  </a:t>
            </a:r>
            <a:r>
              <a:rPr lang="ru-RU" sz="12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–  </a:t>
            </a:r>
            <a:r>
              <a:rPr lang="ru-RU" sz="125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46 238,6 тыс</a:t>
            </a:r>
            <a:r>
              <a:rPr lang="ru-RU" sz="125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. руб</a:t>
            </a:r>
            <a:r>
              <a:rPr lang="ru-RU" sz="125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.;</a:t>
            </a:r>
          </a:p>
          <a:p>
            <a:pPr marL="342900" indent="-342900" algn="just">
              <a:lnSpc>
                <a:spcPct val="114000"/>
              </a:lnSpc>
              <a:buFontTx/>
              <a:buAutoNum type="arabicPeriod" startAt="3"/>
            </a:pPr>
            <a:r>
              <a:rPr lang="ru-RU" sz="125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Строительство столовой МАОУ «Средняя общеобразовательная школа №7» – </a:t>
            </a:r>
            <a:r>
              <a:rPr lang="ru-RU" sz="125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40 377,7 тыс. руб</a:t>
            </a:r>
            <a:r>
              <a:rPr lang="ru-RU" sz="125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. </a:t>
            </a:r>
            <a:r>
              <a:rPr lang="ru-RU" sz="12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(</a:t>
            </a:r>
            <a:r>
              <a:rPr lang="ru-RU" sz="125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в том числе за счет средств областного бюджета  - 33 683,4 тыс. руб</a:t>
            </a:r>
            <a:r>
              <a:rPr lang="ru-RU" sz="12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.);</a:t>
            </a:r>
          </a:p>
          <a:p>
            <a:pPr marL="342900" indent="-342900" algn="just">
              <a:lnSpc>
                <a:spcPct val="114000"/>
              </a:lnSpc>
              <a:buFontTx/>
              <a:buAutoNum type="arabicPeriod" startAt="3"/>
            </a:pPr>
            <a:r>
              <a:rPr lang="ru-RU" sz="125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Поддержка победителей конкурса (МАДОУ №36), приобретение современного оборудования в рамках  проекта     «Уральская инженерная школа» - </a:t>
            </a:r>
            <a:r>
              <a:rPr lang="ru-RU" sz="125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500,0 тыс. руб.;</a:t>
            </a:r>
          </a:p>
          <a:p>
            <a:pPr algn="just">
              <a:lnSpc>
                <a:spcPct val="114000"/>
              </a:lnSpc>
            </a:pPr>
            <a:r>
              <a:rPr lang="ru-RU" sz="12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6.      Проведение мероприятий  для детей и молодежи  – </a:t>
            </a:r>
            <a:r>
              <a:rPr lang="ru-RU" sz="125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269,0 тыс. руб.;</a:t>
            </a:r>
          </a:p>
          <a:p>
            <a:pPr algn="just">
              <a:lnSpc>
                <a:spcPct val="114000"/>
              </a:lnSpc>
            </a:pPr>
            <a:r>
              <a:rPr lang="ru-RU" sz="12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7.      Поддержка </a:t>
            </a:r>
            <a:r>
              <a:rPr lang="ru-RU" sz="125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талантливой молодежи и </a:t>
            </a:r>
            <a:r>
              <a:rPr lang="ru-RU" sz="12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педагогов </a:t>
            </a:r>
            <a:r>
              <a:rPr lang="ru-RU" sz="125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(28 </a:t>
            </a:r>
            <a:r>
              <a:rPr lang="ru-RU" sz="12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человек получили премию Главы) – </a:t>
            </a:r>
            <a:r>
              <a:rPr lang="ru-RU" sz="125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280,0 </a:t>
            </a:r>
            <a:r>
              <a:rPr lang="ru-RU" sz="125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тыс. </a:t>
            </a:r>
            <a:r>
              <a:rPr lang="ru-RU" sz="125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руб</a:t>
            </a:r>
            <a:r>
              <a:rPr lang="ru-RU" sz="12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.;</a:t>
            </a:r>
          </a:p>
          <a:p>
            <a:pPr marL="342900" indent="-342900" algn="just">
              <a:lnSpc>
                <a:spcPct val="114000"/>
              </a:lnSpc>
              <a:buAutoNum type="arabicPeriod" startAt="8"/>
            </a:pPr>
            <a:r>
              <a:rPr lang="ru-RU" sz="12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Расходы </a:t>
            </a:r>
            <a:r>
              <a:rPr lang="ru-RU" sz="125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на летнюю оздоровительную компанию – </a:t>
            </a:r>
            <a:r>
              <a:rPr lang="ru-RU" sz="125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20 174,6 тыс</a:t>
            </a:r>
            <a:r>
              <a:rPr lang="ru-RU" sz="125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. руб</a:t>
            </a:r>
            <a:r>
              <a:rPr lang="ru-RU" sz="125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14000"/>
              </a:lnSpc>
              <a:buFontTx/>
              <a:buAutoNum type="arabicPeriod" startAt="8"/>
            </a:pPr>
            <a:r>
              <a:rPr lang="ru-RU" sz="125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Обновление материально-технической базы для формирования у обучающихся современных     технологических и гуманитарных навыков </a:t>
            </a:r>
            <a:r>
              <a:rPr lang="ru-RU" sz="125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– 5 220,0 тыс. руб. </a:t>
            </a:r>
            <a:r>
              <a:rPr lang="ru-RU" sz="125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(</a:t>
            </a:r>
            <a:r>
              <a:rPr lang="ru-RU" sz="12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в </a:t>
            </a:r>
            <a:r>
              <a:rPr lang="ru-RU" sz="125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том числе средства областного и федерального бюджетов – </a:t>
            </a:r>
            <a:r>
              <a:rPr lang="ru-RU" sz="12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4 220,0 тыс</a:t>
            </a:r>
            <a:r>
              <a:rPr lang="ru-RU" sz="125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. руб</a:t>
            </a:r>
            <a:r>
              <a:rPr lang="ru-RU" sz="12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.) – приобретено современное оборудование в МБОУ ЗСОШ №8 и МАОУ СОШ №10 для открытых центров образования цифрового и гуманитарного профиля «Точка роста»;</a:t>
            </a:r>
          </a:p>
          <a:p>
            <a:pPr marL="342900" indent="-342900" algn="just">
              <a:lnSpc>
                <a:spcPct val="114000"/>
              </a:lnSpc>
              <a:buAutoNum type="arabicPeriod" startAt="10"/>
            </a:pPr>
            <a:r>
              <a:rPr lang="ru-RU" sz="12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Монтаж </a:t>
            </a:r>
            <a:r>
              <a:rPr lang="ru-RU" sz="125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пожарной сигнализации и системы оповещения людей о </a:t>
            </a:r>
            <a:r>
              <a:rPr lang="ru-RU" sz="12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пожаре (все садики и школы) </a:t>
            </a:r>
            <a:r>
              <a:rPr lang="ru-RU" sz="125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- 6 986,2 тыс. руб.;</a:t>
            </a:r>
          </a:p>
          <a:p>
            <a:pPr marL="342900" indent="-342900" algn="just">
              <a:lnSpc>
                <a:spcPct val="114000"/>
              </a:lnSpc>
              <a:buAutoNum type="arabicPeriod" startAt="10"/>
            </a:pPr>
            <a:r>
              <a:rPr lang="ru-RU" sz="125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Проведение мероприятий по обеспечению антитеррористической защищенности объектов (территорий) муниципальных образовательных </a:t>
            </a:r>
            <a:r>
              <a:rPr lang="ru-RU" sz="12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организаций (ДОУ №23, 27, 36, 45 – установлено ограждение по периметру зданий</a:t>
            </a:r>
            <a:r>
              <a:rPr lang="ru-RU" sz="125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; установка турникетов </a:t>
            </a:r>
            <a:r>
              <a:rPr lang="ru-RU" sz="12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в СОШ №3,4,6,8,11, ЦДО,  ремонт ограждения в СОШ №10) –  </a:t>
            </a:r>
            <a:r>
              <a:rPr lang="ru-RU" sz="125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6 446,0 тыс. руб.;</a:t>
            </a:r>
          </a:p>
          <a:p>
            <a:pPr marL="342900" indent="-342900" algn="just">
              <a:lnSpc>
                <a:spcPct val="114000"/>
              </a:lnSpc>
              <a:buFontTx/>
              <a:buAutoNum type="arabicPeriod" startAt="10"/>
            </a:pPr>
            <a:r>
              <a:rPr lang="ru-RU" sz="125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Оплата бесплатного проезда детей –сирот, детей, оставшихся без попечения родителей (СОШ № </a:t>
            </a:r>
            <a:r>
              <a:rPr lang="ru-RU" sz="12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1,2,3,5,7,8,17)            </a:t>
            </a:r>
            <a:r>
              <a:rPr lang="ru-RU" sz="125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(17 человек) </a:t>
            </a:r>
            <a:r>
              <a:rPr lang="ru-RU" sz="125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– </a:t>
            </a:r>
            <a:r>
              <a:rPr lang="ru-RU" sz="125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96,1 тыс. руб.</a:t>
            </a:r>
            <a:r>
              <a:rPr lang="ru-RU" sz="125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;</a:t>
            </a:r>
          </a:p>
          <a:p>
            <a:pPr marL="342900" indent="-342900" algn="just">
              <a:lnSpc>
                <a:spcPct val="114000"/>
              </a:lnSpc>
              <a:buAutoNum type="arabicPeriod" startAt="13"/>
            </a:pPr>
            <a:r>
              <a:rPr lang="ru-RU" sz="12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Проведение капитального ремонта спортивного зала МБОУ ООШ №11 – </a:t>
            </a:r>
            <a:r>
              <a:rPr lang="ru-RU" sz="125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2 263,5  тыс. руб.;</a:t>
            </a:r>
          </a:p>
          <a:p>
            <a:pPr marL="342900" indent="-342900" algn="just">
              <a:lnSpc>
                <a:spcPct val="114000"/>
              </a:lnSpc>
              <a:buAutoNum type="arabicPeriod" startAt="13"/>
            </a:pPr>
            <a:r>
              <a:rPr lang="ru-RU" sz="12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Обеспечение системы персонифицированного финансирования дополнительного образования детей (сертификаты в ЦДО) – </a:t>
            </a:r>
            <a:r>
              <a:rPr lang="ru-RU" sz="125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651,0 тыс. руб.;</a:t>
            </a:r>
          </a:p>
          <a:p>
            <a:pPr marL="342900" indent="-342900" algn="just">
              <a:lnSpc>
                <a:spcPct val="114000"/>
              </a:lnSpc>
              <a:buAutoNum type="arabicPeriod" startAt="13"/>
            </a:pPr>
            <a:r>
              <a:rPr lang="ru-RU" sz="12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Прочие расходы – </a:t>
            </a:r>
            <a:r>
              <a:rPr lang="ru-RU" sz="125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25 757,7 тыс. руб.</a:t>
            </a:r>
            <a:endParaRPr lang="ru-RU" sz="1250" b="1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92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97019"/>
            <a:ext cx="8568952" cy="5539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</a:t>
            </a:r>
            <a:r>
              <a:rPr lang="ru-RU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жилищно-коммунального и дорожного хозяйства, организации благоустройства и повышения энергетической эффективности в городском округе Сухой </a:t>
            </a:r>
            <a:r>
              <a:rPr lang="ru-RU" sz="1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Лог»</a:t>
            </a:r>
            <a:endParaRPr lang="ru-RU" sz="15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553012"/>
              </p:ext>
            </p:extLst>
          </p:nvPr>
        </p:nvGraphicFramePr>
        <p:xfrm>
          <a:off x="791580" y="977735"/>
          <a:ext cx="7488832" cy="3824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7250"/>
                <a:gridCol w="1641582"/>
              </a:tblGrid>
              <a:tr h="48707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anose="02040503050406030204" pitchFamily="18" charset="0"/>
                        </a:rPr>
                        <a:t>Подпрограмма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anose="02040503050406030204" pitchFamily="18" charset="0"/>
                        </a:rPr>
                        <a:t>Сумма,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Cambria" panose="02040503050406030204" pitchFamily="18" charset="0"/>
                        </a:rPr>
                        <a:t>тыс. руб.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46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и модернизация жилищно-коммунальной инфраструктуры (реконструкция магистральных участков  муниципальных тепловых</a:t>
                      </a:r>
                      <a:r>
                        <a:rPr lang="ru-RU" sz="11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сетей от котельной №1, создание технической возможности для развития газификации на территории городского округа Сухой Лог)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93 228,2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Энергосбережение на территории городского округа Сухой Лог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16 712,6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Ликвидация ветхого и аварийного жилищного фонда городского округа 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11 675,3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дорожного хозяйства городского округа Сухой Лог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88 626,1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благоустройства территории городского округа Сухой Лог 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25 803,8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0167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реализации программы «Развитие жилищно-коммунального и дорожного хозяйства, организации благоустройства и повышения энергетической эффективности в городском округе Сухой Лог»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9 740,4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75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государственных полномочий по предоставлению гражданам субсидий и компенсаций по оплате жилищно-коммунальных услуг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136 909,7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873006" y="4869160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программе за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2017-2019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 (тыс. руб.)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387222131"/>
              </p:ext>
            </p:extLst>
          </p:nvPr>
        </p:nvGraphicFramePr>
        <p:xfrm>
          <a:off x="981018" y="4902709"/>
          <a:ext cx="7416824" cy="1662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553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9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Показатели социально-экономического развития городского округа Сухой Лог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за 2019 год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973248"/>
              </p:ext>
            </p:extLst>
          </p:nvPr>
        </p:nvGraphicFramePr>
        <p:xfrm>
          <a:off x="1223628" y="1124744"/>
          <a:ext cx="7008440" cy="443024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696072"/>
                <a:gridCol w="1080120"/>
                <a:gridCol w="1152128"/>
                <a:gridCol w="1080120"/>
              </a:tblGrid>
              <a:tr h="30861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 (факт)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651510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62405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Численность населения (среднегодовая), (человек)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/>
                          <a:ea typeface="Times New Roman"/>
                          <a:cs typeface="Arial"/>
                        </a:rPr>
                        <a:t>48 206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/>
                          <a:ea typeface="Times New Roman"/>
                          <a:cs typeface="Arial"/>
                        </a:rPr>
                        <a:t>48 354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/>
                          <a:ea typeface="Times New Roman"/>
                          <a:cs typeface="Arial"/>
                        </a:rPr>
                        <a:t>47 964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78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Индекс потребительских цен, (%)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Arial"/>
                        </a:rPr>
                        <a:t>105,7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Arial"/>
                        </a:rPr>
                        <a:t>104,0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Arial"/>
                        </a:rPr>
                        <a:t>103,4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78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Уровень безработицы, (%)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Arial"/>
                        </a:rPr>
                        <a:t>0,7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Arial"/>
                        </a:rPr>
                        <a:t>1,0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Arial"/>
                        </a:rPr>
                        <a:t>0,67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78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Среднемесячная заработная плата, (руб.)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/>
                          <a:ea typeface="Times New Roman"/>
                          <a:cs typeface="Arial"/>
                        </a:rPr>
                        <a:t>35 508,2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/>
                          <a:ea typeface="Times New Roman"/>
                          <a:cs typeface="Arial"/>
                        </a:rPr>
                        <a:t>38 030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/>
                          <a:ea typeface="Times New Roman"/>
                          <a:cs typeface="Arial"/>
                        </a:rPr>
                        <a:t>38 237,2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78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Прожиточный минимум, (руб.)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/>
                          <a:ea typeface="Times New Roman"/>
                          <a:cs typeface="Arial"/>
                        </a:rPr>
                        <a:t>10 077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/>
                          <a:ea typeface="Times New Roman"/>
                          <a:cs typeface="Arial"/>
                        </a:rPr>
                        <a:t>10 520,4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/>
                          <a:ea typeface="Times New Roman"/>
                          <a:cs typeface="Arial"/>
                        </a:rPr>
                        <a:t>10 422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95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Прогноз объемов жилищного строительства, (кв.м)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/>
                          <a:ea typeface="Times New Roman"/>
                          <a:cs typeface="Arial"/>
                        </a:rPr>
                        <a:t>16 604,2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/>
                          <a:ea typeface="Times New Roman"/>
                          <a:cs typeface="Arial"/>
                        </a:rPr>
                        <a:t>17 000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/>
                          <a:ea typeface="Times New Roman"/>
                          <a:cs typeface="Arial"/>
                        </a:rPr>
                        <a:t>17 460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66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24936" cy="936104"/>
          </a:xfrm>
        </p:spPr>
        <p:txBody>
          <a:bodyPr>
            <a:noAutofit/>
          </a:bodyPr>
          <a:lstStyle/>
          <a:p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Достигнутые значения целевых показателей реализации 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МП «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жилищно-коммунального и дорожного хозяйства, организации благоустройства и повышения энергетической эффективности в городском округе Сухой Лог до 2020 года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»</a:t>
            </a:r>
            <a:endParaRPr lang="ru-RU" sz="15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443023"/>
              </p:ext>
            </p:extLst>
          </p:nvPr>
        </p:nvGraphicFramePr>
        <p:xfrm>
          <a:off x="445450" y="1124744"/>
          <a:ext cx="8158998" cy="43840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134662"/>
                <a:gridCol w="1008112"/>
                <a:gridCol w="1008112"/>
                <a:gridCol w="1008112"/>
              </a:tblGrid>
              <a:tr h="288032"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Наименование показателя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2019 год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5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88033">
                <a:tc vMerge="1">
                  <a:txBody>
                    <a:bodyPr/>
                    <a:lstStyle/>
                    <a:p>
                      <a:pPr algn="ctr"/>
                      <a:endParaRPr lang="ru-RU" sz="105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План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Факт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газифицированной территории по отношению к общей площади городского округа Сухой Лог, %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45,1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44,9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44,9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Ввод дополнительных мощностей газопроводов, %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1,5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1,5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464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протяженности автомобильных дорог общего пользования местного значения соответствующих нормативным требованиям к транспортно-эксплуатационным показателям от общей протяженности автомобильных дорог общего пользования местного значения,</a:t>
                      </a:r>
                      <a:r>
                        <a:rPr kumimoji="0" lang="ru-RU" sz="1100" kern="1200" baseline="0" dirty="0" smtClean="0">
                          <a:effectLst/>
                          <a:latin typeface="Cambria" panose="02040503050406030204" pitchFamily="18" charset="0"/>
                        </a:rPr>
                        <a:t> %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26,2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26,2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25,1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056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Количество дворовых территорий городского округа Сухой Лог, уровень благоустройства которых соответствует современным требованиям, ед.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339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339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Количество ликвидированных несанкционированных свалок, ед.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семей, обратившихся за</a:t>
                      </a:r>
                      <a:r>
                        <a:rPr kumimoji="0" lang="ru-RU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предоставлением субсидии на оплату жилого помещения и коммунальных услуг, ед.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1301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1665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1665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Количество многодетных семей, имеющих право на компенсацию расходов по оплате</a:t>
                      </a:r>
                      <a:r>
                        <a:rPr kumimoji="0" lang="ru-RU" sz="1100" kern="1200" baseline="0" dirty="0" smtClean="0">
                          <a:effectLst/>
                          <a:latin typeface="Cambria" panose="02040503050406030204" pitchFamily="18" charset="0"/>
                        </a:rPr>
                        <a:t> ЖКУ и обратившихся в уполномоченный орган, ед.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375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392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392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граждан, получивших субсидию на оплату ЖКУ, в общей численности граждан, имеющих право на соответствующие меры социальной поддержки и обратившихся в уполномоченный орган городского округа Сухой Лог, 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849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406661" y="481395"/>
            <a:ext cx="6408712" cy="4352911"/>
          </a:xfrm>
          <a:prstGeom prst="ellipse">
            <a:avLst/>
          </a:prstGeom>
          <a:solidFill>
            <a:schemeClr val="bg2">
              <a:lumMod val="90000"/>
            </a:schemeClr>
          </a:solidFill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Общий объем инвестиций </a:t>
            </a:r>
          </a:p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по МП «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Развитие жилищно-коммунального и дорожного хозяйства, организации благоустройства и повышения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энергетической эффективности в городском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округе Сухой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Лог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» 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в 2019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году 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составил</a:t>
            </a:r>
          </a:p>
          <a:p>
            <a:pPr algn="ctr"/>
            <a:r>
              <a:rPr lang="ru-RU" sz="1600" b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143 078,5 тыс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. рублей</a:t>
            </a:r>
          </a:p>
        </p:txBody>
      </p:sp>
      <p:pic>
        <p:nvPicPr>
          <p:cNvPr id="17" name="Picture 2" descr="C:\Documents and Settings\Светлана\Local Settings\Temporary Internet Files\Content.IE5\OHQJ0H6B\MC90018597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1726" y="104207"/>
            <a:ext cx="2102762" cy="2100657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323528" y="3933057"/>
            <a:ext cx="2592288" cy="2606518"/>
          </a:xfrm>
          <a:prstGeom prst="roundRect">
            <a:avLst>
              <a:gd name="adj" fmla="val 1024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Cambria" pitchFamily="18" charset="0"/>
              </a:rPr>
              <a:t>Реконструкция магистральных участков муниципальных тепловых сетей от котельной №1 </a:t>
            </a:r>
            <a:endParaRPr lang="ru-RU" sz="14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ambria" pitchFamily="18" charset="0"/>
              </a:rPr>
              <a:t>г. Сухой Лог –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ambria" pitchFamily="18" charset="0"/>
              </a:rPr>
              <a:t>90 697,0 тыс. руб. </a:t>
            </a:r>
            <a:endParaRPr lang="ru-RU" sz="14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00192" y="4005064"/>
            <a:ext cx="2510288" cy="2553911"/>
          </a:xfrm>
          <a:prstGeom prst="roundRect">
            <a:avLst>
              <a:gd name="adj" fmla="val 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Cambria" pitchFamily="18" charset="0"/>
              </a:rPr>
              <a:t>Капитальный ремонт </a:t>
            </a:r>
            <a:r>
              <a:rPr lang="ru-RU" sz="1400" b="1" dirty="0" smtClean="0">
                <a:solidFill>
                  <a:schemeClr val="tx1"/>
                </a:solidFill>
                <a:latin typeface="Cambria" pitchFamily="18" charset="0"/>
              </a:rPr>
              <a:t>путепровода над железнодорожными путями и автомобильной дорогой, расположенной по ул. Белинского,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ambria" pitchFamily="18" charset="0"/>
              </a:rPr>
              <a:t>г. Сухой Лог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ambria" pitchFamily="18" charset="0"/>
              </a:rPr>
              <a:t>– 21 658,3 тыс</a:t>
            </a:r>
            <a:r>
              <a:rPr lang="ru-RU" sz="1400" b="1" dirty="0">
                <a:solidFill>
                  <a:schemeClr val="tx1"/>
                </a:solidFill>
                <a:latin typeface="Cambria" pitchFamily="18" charset="0"/>
              </a:rPr>
              <a:t>. руб.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Cambria" pitchFamily="18" charset="0"/>
              </a:rPr>
              <a:t>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68459" y="3933058"/>
            <a:ext cx="2664296" cy="2606518"/>
          </a:xfrm>
          <a:prstGeom prst="roundRect">
            <a:avLst>
              <a:gd name="adj" fmla="val 1024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Cambria" pitchFamily="18" charset="0"/>
              </a:rPr>
              <a:t>Капитальный ремонт автомобильной дороги </a:t>
            </a:r>
          </a:p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Cambria" pitchFamily="18" charset="0"/>
              </a:rPr>
              <a:t>ул. Ленина, г. Сухой Лог, Свердловской  области </a:t>
            </a:r>
          </a:p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Cambria" pitchFamily="18" charset="0"/>
              </a:rPr>
              <a:t>– 30 723,2 тыс. руб. </a:t>
            </a:r>
          </a:p>
          <a:p>
            <a:pPr algn="ctr"/>
            <a:r>
              <a:rPr lang="ru-RU" sz="150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49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9" y="428605"/>
            <a:ext cx="7858180" cy="92869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Расходы на содержание и ремонт</a:t>
            </a:r>
          </a:p>
          <a:p>
            <a:pPr algn="ctr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автомобильных дорог в 2019 году – 87 626,1 тыс. руб.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66925" y="1540159"/>
            <a:ext cx="5429288" cy="10081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latin typeface="Cambria" pitchFamily="18" charset="0"/>
            </a:endParaRPr>
          </a:p>
          <a:p>
            <a:pPr algn="ctr"/>
            <a:r>
              <a:rPr lang="ru-RU" sz="1500" b="1" dirty="0" smtClean="0">
                <a:latin typeface="Cambria" pitchFamily="18" charset="0"/>
              </a:rPr>
              <a:t>Содержание и текущий ремонт автомобильных дорог общего пользования, мостов и иных транспортных инженерных сооружений – </a:t>
            </a:r>
          </a:p>
          <a:p>
            <a:pPr algn="ctr"/>
            <a:r>
              <a:rPr lang="ru-RU" sz="1500" b="1" dirty="0" smtClean="0">
                <a:latin typeface="Cambria" pitchFamily="18" charset="0"/>
              </a:rPr>
              <a:t>17 391,2 тыс. рублей </a:t>
            </a:r>
          </a:p>
          <a:p>
            <a:pPr algn="ctr"/>
            <a:endParaRPr lang="ru-RU" sz="1600" b="1" dirty="0"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66925" y="2691116"/>
            <a:ext cx="5429288" cy="2088232"/>
          </a:xfrm>
          <a:prstGeom prst="rect">
            <a:avLst/>
          </a:prstGeom>
          <a:solidFill>
            <a:schemeClr val="accent5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latin typeface="Cambria" pitchFamily="18" charset="0"/>
              </a:rPr>
              <a:t>Ремонт автомобильных дорог общего пользования местного значения – 17 125,0 тыс. рублей:</a:t>
            </a:r>
          </a:p>
          <a:p>
            <a:pPr marL="285750" indent="-285750">
              <a:buFontTx/>
              <a:buChar char="-"/>
            </a:pPr>
            <a:r>
              <a:rPr lang="ru-RU" sz="1300" b="1" dirty="0" smtClean="0">
                <a:solidFill>
                  <a:schemeClr val="bg1"/>
                </a:solidFill>
              </a:rPr>
              <a:t>ремонт участка а/дороги пер. Западный, п. Алтынай, ул. Пионерская; </a:t>
            </a:r>
          </a:p>
          <a:p>
            <a:pPr marL="285750" indent="-285750">
              <a:buFontTx/>
              <a:buChar char="-"/>
            </a:pPr>
            <a:r>
              <a:rPr lang="ru-RU" sz="1300" b="1" dirty="0" smtClean="0">
                <a:solidFill>
                  <a:schemeClr val="bg1"/>
                </a:solidFill>
              </a:rPr>
              <a:t>устройство площадки для парковки автомобилей у сельского кладбища в с. Знаменское;</a:t>
            </a:r>
          </a:p>
          <a:p>
            <a:pPr marL="285750" indent="-285750">
              <a:buFontTx/>
              <a:buChar char="-"/>
            </a:pPr>
            <a:r>
              <a:rPr lang="ru-RU" sz="1300" b="1" dirty="0" smtClean="0">
                <a:solidFill>
                  <a:schemeClr val="bg1"/>
                </a:solidFill>
              </a:rPr>
              <a:t>Ремонт а/дороги на сельское кладбище в с. </a:t>
            </a:r>
            <a:r>
              <a:rPr lang="ru-RU" sz="1300" b="1" dirty="0" err="1" smtClean="0">
                <a:solidFill>
                  <a:schemeClr val="bg1"/>
                </a:solidFill>
              </a:rPr>
              <a:t>Таушканское</a:t>
            </a:r>
            <a:r>
              <a:rPr lang="ru-RU" sz="1300" b="1" dirty="0" smtClean="0">
                <a:solidFill>
                  <a:schemeClr val="bg1"/>
                </a:solidFill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sz="1300" b="1" dirty="0" smtClean="0">
                <a:solidFill>
                  <a:schemeClr val="bg1"/>
                </a:solidFill>
              </a:rPr>
              <a:t> ремонт  </a:t>
            </a:r>
            <a:r>
              <a:rPr lang="ru-RU" sz="1300" b="1" dirty="0">
                <a:solidFill>
                  <a:schemeClr val="bg1"/>
                </a:solidFill>
              </a:rPr>
              <a:t>покрытия </a:t>
            </a:r>
            <a:r>
              <a:rPr lang="ru-RU" sz="1300" b="1" dirty="0" smtClean="0">
                <a:solidFill>
                  <a:schemeClr val="bg1"/>
                </a:solidFill>
              </a:rPr>
              <a:t>городских автодорог </a:t>
            </a:r>
            <a:r>
              <a:rPr lang="ru-RU" sz="1300" b="1" dirty="0">
                <a:solidFill>
                  <a:schemeClr val="bg1"/>
                </a:solidFill>
              </a:rPr>
              <a:t>струйно-инъекционным </a:t>
            </a:r>
            <a:r>
              <a:rPr lang="ru-RU" sz="1300" b="1" dirty="0" smtClean="0">
                <a:solidFill>
                  <a:schemeClr val="bg1"/>
                </a:solidFill>
              </a:rPr>
              <a:t>методом, методом карт.</a:t>
            </a:r>
            <a:endParaRPr lang="ru-RU" sz="1300" b="1" dirty="0">
              <a:solidFill>
                <a:schemeClr val="bg1"/>
              </a:solidFill>
            </a:endParaRPr>
          </a:p>
        </p:txBody>
      </p:sp>
      <p:pic>
        <p:nvPicPr>
          <p:cNvPr id="111620" name="Picture 4" descr="C:\Documents and Settings\Светлана\Local Settings\Temporary Internet Files\Content.IE5\V3PBZLOW\%D0%BE%D0%B1%D0%BE%D1%80%D1%83%D0%B4%D0%BE%D0%B2%D0%B0%D0%BD%D0%B8%D0%B5-%D0%B4%D0%BB%D1%8F-%D1%80%D0%B5%D0%BC%D0%BE%D0%BD%D1%82%D0%B0-%D0%B4%D0%BE%D1%8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43051"/>
            <a:ext cx="2286016" cy="152401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11624" name="Picture 8" descr="C:\Documents and Settings\Светлана\Local Settings\Temporary Internet Files\Content.IE5\OB7FQKXD\IMG_7599_1-450x3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809" y="3387360"/>
            <a:ext cx="2286016" cy="152401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11688" name="AutoShape 72" descr="&amp;Vcy; &amp;Scy;&amp;ucy;&amp;khcy;&amp;ocy;&amp;mcy; &amp;Lcy;&amp;ocy;&amp;gcy;&amp;ucy; &amp;ocy;&amp;bcy;&amp;hardcy;&amp;yacy;&amp;vcy;&amp;lcy;&amp;iecy;&amp;ncy;&amp;acy; &amp;ocy;&amp;khcy;&amp;ocy;&amp;tcy;&amp;acy; &amp;ncy;&amp;acy; &quot;&amp;Zcy;&amp;iecy;&amp;bcy;&amp;rcy;&amp;ucy;&quot; &quot; &amp;Scy;&amp;Ucy;&amp;KHcy;&amp;Ocy;&amp;Jcy; &amp;Lcy;&amp;Ocy;&amp;Gcy;-&amp;icy;&amp;ncy;&amp;fcy;&amp;ocy;&amp;rcy;&amp;mcy;&amp;acy;&amp;tscy;&amp;icy;&amp;ocy;&amp;ncy;&amp;ncy;&amp;ocy; &amp;rcy;&amp;acy;&amp;zcy;&amp;vcy;&amp;lcy;&amp;iecy;&amp;kcy;&amp;acy;&amp;tcy;&amp;iecy;&amp;lcy;&amp;softcy;&amp;ncy;&amp;ycy;&amp;jcy; &amp;pcy;&amp;ocy;&amp;rcy;&amp;tcy;&amp;acy;&amp;lcy;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690" name="AutoShape 74" descr="&amp;Vcy; &amp;Scy;&amp;ucy;&amp;khcy;&amp;ocy;&amp;mcy; &amp;Lcy;&amp;ocy;&amp;gcy;&amp;ucy; &amp;ocy;&amp;bcy;&amp;hardcy;&amp;yacy;&amp;vcy;&amp;lcy;&amp;iecy;&amp;ncy;&amp;acy; &amp;ocy;&amp;khcy;&amp;ocy;&amp;tcy;&amp;acy; &amp;ncy;&amp;acy; &quot;&amp;Zcy;&amp;iecy;&amp;bcy;&amp;rcy;&amp;ucy;&quot; &quot; &amp;Scy;&amp;Ucy;&amp;KHcy;&amp;Ocy;&amp;Jcy; &amp;Lcy;&amp;Ocy;&amp;Gcy;-&amp;icy;&amp;ncy;&amp;fcy;&amp;ocy;&amp;rcy;&amp;mcy;&amp;acy;&amp;tscy;&amp;icy;&amp;ocy;&amp;ncy;&amp;ncy;&amp;ocy; &amp;rcy;&amp;acy;&amp;zcy;&amp;vcy;&amp;lcy;&amp;iecy;&amp;kcy;&amp;acy;&amp;tcy;&amp;iecy;&amp;lcy;&amp;softcy;&amp;ncy;&amp;ycy;&amp;jcy; &amp;pcy;&amp;ocy;&amp;rcy;&amp;tcy;&amp;acy;&amp;lcy;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11692" name="Picture 76" descr="&amp;Scy;&amp;Ucy;&amp;KHcy;&amp;Ocy;&amp;Jcy; &amp;Lcy;&amp;Ocy;&amp;Gcy;-&amp;icy;&amp;ncy;&amp;fcy;&amp;ocy;&amp;rcy;&amp;mcy;&amp;acy;&amp;tscy;&amp;icy;&amp;ocy;&amp;ncy;&amp;ncy;&amp;ocy; &amp;rcy;&amp;acy;&amp;zcy;&amp;vcy;&amp;lcy;&amp;iecy;&amp;kcy;&amp;acy;&amp;tcy;&amp;iecy;&amp;lcy;&amp;softcy;&amp;ncy;&amp;ycy;&amp;jcy; &amp;pcy;&amp;ocy;&amp;rcy;&amp;tcy;&amp;acy;&amp;lcy;. &quot; &amp;Scy;&amp;tcy;&amp;rcy;&amp;acy;&amp;ncy;&amp;icy;&amp;tscy;&amp;acy; 8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5072075"/>
            <a:ext cx="2286016" cy="160735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3166925" y="4894316"/>
            <a:ext cx="5429288" cy="84120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latin typeface="Cambria" pitchFamily="18" charset="0"/>
            </a:endParaRPr>
          </a:p>
          <a:p>
            <a:pPr algn="ctr"/>
            <a:r>
              <a:rPr lang="ru-RU" sz="1500" b="1" dirty="0">
                <a:latin typeface="Cambria" pitchFamily="18" charset="0"/>
              </a:rPr>
              <a:t>Капитальный ремонт автомобильной дороги </a:t>
            </a:r>
            <a:r>
              <a:rPr lang="ru-RU" sz="1500" b="1" dirty="0" smtClean="0">
                <a:latin typeface="Cambria" pitchFamily="18" charset="0"/>
              </a:rPr>
              <a:t>по </a:t>
            </a:r>
          </a:p>
          <a:p>
            <a:pPr algn="ctr"/>
            <a:r>
              <a:rPr lang="ru-RU" sz="1500" b="1" dirty="0" smtClean="0">
                <a:latin typeface="Cambria" pitchFamily="18" charset="0"/>
              </a:rPr>
              <a:t>ул. Ленина</a:t>
            </a:r>
            <a:r>
              <a:rPr lang="ru-RU" sz="1500" b="1" dirty="0">
                <a:latin typeface="Cambria" pitchFamily="18" charset="0"/>
              </a:rPr>
              <a:t>, г</a:t>
            </a:r>
            <a:r>
              <a:rPr lang="ru-RU" sz="1500" b="1" dirty="0" smtClean="0">
                <a:latin typeface="Cambria" pitchFamily="18" charset="0"/>
              </a:rPr>
              <a:t>. Сухой </a:t>
            </a:r>
            <a:r>
              <a:rPr lang="ru-RU" sz="1500" b="1" dirty="0">
                <a:latin typeface="Cambria" pitchFamily="18" charset="0"/>
              </a:rPr>
              <a:t>Лог, Свердловской </a:t>
            </a:r>
            <a:r>
              <a:rPr lang="ru-RU" sz="1500" b="1" dirty="0" smtClean="0">
                <a:latin typeface="Cambria" pitchFamily="18" charset="0"/>
              </a:rPr>
              <a:t>области – </a:t>
            </a:r>
          </a:p>
          <a:p>
            <a:pPr algn="ctr"/>
            <a:r>
              <a:rPr lang="ru-RU" sz="1500" b="1" dirty="0" smtClean="0">
                <a:latin typeface="Cambria" pitchFamily="18" charset="0"/>
              </a:rPr>
              <a:t>31 091,8 тыс. рублей</a:t>
            </a:r>
          </a:p>
          <a:p>
            <a:pPr algn="ctr"/>
            <a:r>
              <a:rPr lang="ru-RU" sz="2000" b="1" dirty="0" smtClean="0">
                <a:latin typeface="Cambria" pitchFamily="18" charset="0"/>
              </a:rPr>
              <a:t> </a:t>
            </a:r>
            <a:endParaRPr lang="ru-RU" sz="2000" b="1" dirty="0">
              <a:latin typeface="Cambr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74609" y="5815335"/>
            <a:ext cx="5429288" cy="864096"/>
          </a:xfrm>
          <a:prstGeom prst="rect">
            <a:avLst/>
          </a:prstGeom>
          <a:solidFill>
            <a:schemeClr val="accent5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latin typeface="Cambria" pitchFamily="18" charset="0"/>
            </a:endParaRP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Cambria" pitchFamily="18" charset="0"/>
              </a:rPr>
              <a:t>Капитальный ремонт путепровода над железнодорожными путями и автомобильной дорогой, расположенной по </a:t>
            </a:r>
            <a:endParaRPr lang="ru-RU" sz="1400" b="1" dirty="0" smtClean="0">
              <a:solidFill>
                <a:schemeClr val="bg1"/>
              </a:solidFill>
              <a:latin typeface="Cambria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ambria" pitchFamily="18" charset="0"/>
              </a:rPr>
              <a:t>ул</a:t>
            </a:r>
            <a:r>
              <a:rPr lang="ru-RU" sz="1400" b="1" dirty="0">
                <a:solidFill>
                  <a:schemeClr val="bg1"/>
                </a:solidFill>
                <a:latin typeface="Cambria" pitchFamily="18" charset="0"/>
              </a:rPr>
              <a:t>. Белинского, </a:t>
            </a:r>
            <a:r>
              <a:rPr lang="ru-RU" sz="1400" b="1" dirty="0" smtClean="0">
                <a:solidFill>
                  <a:schemeClr val="bg1"/>
                </a:solidFill>
                <a:latin typeface="Cambria" pitchFamily="18" charset="0"/>
              </a:rPr>
              <a:t>г</a:t>
            </a:r>
            <a:r>
              <a:rPr lang="ru-RU" sz="1400" b="1" dirty="0">
                <a:solidFill>
                  <a:schemeClr val="bg1"/>
                </a:solidFill>
                <a:latin typeface="Cambria" pitchFamily="18" charset="0"/>
              </a:rPr>
              <a:t>. Сухой </a:t>
            </a:r>
            <a:r>
              <a:rPr lang="ru-RU" sz="1400" b="1" dirty="0" smtClean="0">
                <a:solidFill>
                  <a:schemeClr val="bg1"/>
                </a:solidFill>
                <a:latin typeface="Cambria" pitchFamily="18" charset="0"/>
              </a:rPr>
              <a:t>Лог  </a:t>
            </a:r>
            <a:r>
              <a:rPr lang="ru-RU" sz="1500" b="1" dirty="0" smtClean="0">
                <a:latin typeface="Cambria" pitchFamily="18" charset="0"/>
              </a:rPr>
              <a:t>–  22 018,1 тыс. рублей</a:t>
            </a:r>
          </a:p>
          <a:p>
            <a:pPr algn="ctr"/>
            <a:r>
              <a:rPr lang="ru-RU" sz="1500" b="1" dirty="0" smtClean="0">
                <a:latin typeface="Cambria" pitchFamily="18" charset="0"/>
              </a:rPr>
              <a:t> </a:t>
            </a:r>
            <a:endParaRPr lang="ru-RU" sz="15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9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3" descr="http://im7-tub-ru.yandex.net/i?id=368290971-5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790" y="2708920"/>
            <a:ext cx="2286016" cy="1517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463936"/>
              </p:ext>
            </p:extLst>
          </p:nvPr>
        </p:nvGraphicFramePr>
        <p:xfrm>
          <a:off x="3059831" y="1484784"/>
          <a:ext cx="5688633" cy="2986234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376265"/>
                <a:gridCol w="1224136"/>
                <a:gridCol w="1228765"/>
                <a:gridCol w="859467"/>
              </a:tblGrid>
              <a:tr h="648071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mbria" pitchFamily="18" charset="0"/>
                        </a:rPr>
                        <a:t>Наименование показателя</a:t>
                      </a:r>
                      <a:endParaRPr lang="ru-RU" sz="13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mbria" pitchFamily="18" charset="0"/>
                        </a:rPr>
                        <a:t>План 2019 г., </a:t>
                      </a:r>
                    </a:p>
                    <a:p>
                      <a:pPr algn="ctr"/>
                      <a:r>
                        <a:rPr lang="ru-RU" sz="1300" dirty="0" smtClean="0">
                          <a:latin typeface="Cambria" pitchFamily="18" charset="0"/>
                        </a:rPr>
                        <a:t>тыс. руб.</a:t>
                      </a:r>
                      <a:endParaRPr lang="ru-RU" sz="13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mbria" pitchFamily="18" charset="0"/>
                        </a:rPr>
                        <a:t>Факт 2019 г., </a:t>
                      </a:r>
                    </a:p>
                    <a:p>
                      <a:pPr algn="ctr"/>
                      <a:r>
                        <a:rPr lang="ru-RU" sz="1300" dirty="0" smtClean="0">
                          <a:latin typeface="Cambria" pitchFamily="18" charset="0"/>
                        </a:rPr>
                        <a:t>тыс. руб.</a:t>
                      </a:r>
                      <a:endParaRPr lang="ru-RU" sz="13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itchFamily="18" charset="0"/>
                        </a:rPr>
                        <a:t>% исполнения</a:t>
                      </a:r>
                      <a:endParaRPr lang="ru-RU" sz="12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311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Cambria" pitchFamily="18" charset="0"/>
                        </a:rPr>
                        <a:t>Жилищное хозяйство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16 142,0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13 760,5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85,3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551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Cambria" pitchFamily="18" charset="0"/>
                        </a:rPr>
                        <a:t>Коммунальное хозяйство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143 498,3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135 865,1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94,7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791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Cambria" pitchFamily="18" charset="0"/>
                        </a:rPr>
                        <a:t>Благоустройство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61 581,4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56 049,3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91,0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606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Cambria" pitchFamily="18" charset="0"/>
                        </a:rPr>
                        <a:t>Другие вопросы в области жилищно-коммунального хозяйства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11 529,3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11 102,9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96,3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447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Cambria" pitchFamily="18" charset="0"/>
                        </a:rPr>
                        <a:t>ИТОГО:</a:t>
                      </a:r>
                      <a:endParaRPr lang="ru-RU" sz="14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mbria" pitchFamily="18" charset="0"/>
                        </a:rPr>
                        <a:t>232 750,9</a:t>
                      </a:r>
                      <a:endParaRPr lang="ru-RU" sz="14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mbria" pitchFamily="18" charset="0"/>
                        </a:rPr>
                        <a:t>216</a:t>
                      </a:r>
                      <a:r>
                        <a:rPr lang="ru-RU" sz="1400" b="1" baseline="0" dirty="0" smtClean="0">
                          <a:latin typeface="Cambria" pitchFamily="18" charset="0"/>
                        </a:rPr>
                        <a:t> 777,8</a:t>
                      </a:r>
                      <a:endParaRPr lang="ru-RU" sz="14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mbria" pitchFamily="18" charset="0"/>
                        </a:rPr>
                        <a:t>93,1</a:t>
                      </a:r>
                      <a:endParaRPr lang="ru-RU" sz="14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9" descr="http://im3-tub-ru.yandex.net/i?id=645429850-17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32656"/>
            <a:ext cx="2309829" cy="1732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12" descr="http://im1-tub-ru.yandex.net/i?id=107128724-36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231" y="4797152"/>
            <a:ext cx="2329194" cy="155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982545964"/>
              </p:ext>
            </p:extLst>
          </p:nvPr>
        </p:nvGraphicFramePr>
        <p:xfrm>
          <a:off x="3003448" y="4653136"/>
          <a:ext cx="5817023" cy="1956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003449" y="260648"/>
            <a:ext cx="59046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Cambria" panose="02040503050406030204" pitchFamily="18" charset="0"/>
              </a:rPr>
              <a:t>В рамках муниципальной программы </a:t>
            </a:r>
            <a:r>
              <a:rPr lang="ru-RU" sz="1400" b="1" dirty="0">
                <a:latin typeface="Cambria" panose="02040503050406030204" pitchFamily="18" charset="0"/>
              </a:rPr>
              <a:t>«</a:t>
            </a:r>
            <a:r>
              <a:rPr lang="ru-RU" sz="1400" dirty="0">
                <a:latin typeface="Cambria" panose="02040503050406030204" pitchFamily="18" charset="0"/>
              </a:rPr>
              <a:t>Развитие жилищно-коммунального и дорожного хозяйства, организации благоустройства и повышения энергетической эффективности в городском округе Сухой </a:t>
            </a:r>
            <a:r>
              <a:rPr lang="ru-RU" sz="1400" dirty="0" smtClean="0">
                <a:latin typeface="Cambria" panose="02040503050406030204" pitchFamily="18" charset="0"/>
              </a:rPr>
              <a:t>Лог»  расходы распределяются  по следующим направлениям:</a:t>
            </a:r>
            <a:endParaRPr lang="ru-RU" sz="1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04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755576" y="3866403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программе за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2017-2019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 (тыс. руб.)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683568" y="4245448"/>
            <a:ext cx="7776864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547856"/>
              </p:ext>
            </p:extLst>
          </p:nvPr>
        </p:nvGraphicFramePr>
        <p:xfrm>
          <a:off x="1259632" y="1124744"/>
          <a:ext cx="6768752" cy="269303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458671"/>
                <a:gridCol w="1310081"/>
              </a:tblGrid>
              <a:tr h="50758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Подпрограмма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Сумма, </a:t>
                      </a:r>
                    </a:p>
                    <a:p>
                      <a:pPr algn="ctr"/>
                      <a:r>
                        <a:rPr lang="ru-RU" sz="1400" dirty="0" smtClean="0"/>
                        <a:t>тыс. руб.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91116">
                <a:tc>
                  <a:txBody>
                    <a:bodyPr/>
                    <a:lstStyle/>
                    <a:p>
                      <a:pPr algn="l"/>
                      <a:r>
                        <a:rPr lang="ru-RU" sz="1350" b="1" dirty="0" smtClean="0">
                          <a:latin typeface="Cambria" panose="02040503050406030204" pitchFamily="18" charset="0"/>
                        </a:rPr>
                        <a:t>Расходы</a:t>
                      </a:r>
                      <a:r>
                        <a:rPr lang="ru-RU" sz="1350" b="1" baseline="0" dirty="0" smtClean="0">
                          <a:latin typeface="Cambria" panose="02040503050406030204" pitchFamily="18" charset="0"/>
                        </a:rPr>
                        <a:t> в рамках муниципальной программы</a:t>
                      </a:r>
                      <a:r>
                        <a:rPr lang="ru-RU" sz="1350" b="1" dirty="0" smtClean="0">
                          <a:latin typeface="Cambria" panose="02040503050406030204" pitchFamily="18" charset="0"/>
                        </a:rPr>
                        <a:t>, </a:t>
                      </a:r>
                    </a:p>
                    <a:p>
                      <a:pPr algn="l"/>
                      <a:r>
                        <a:rPr lang="ru-RU" sz="1350" b="1" dirty="0" smtClean="0">
                          <a:latin typeface="Cambria" panose="02040503050406030204" pitchFamily="18" charset="0"/>
                        </a:rPr>
                        <a:t>в том числе:</a:t>
                      </a:r>
                      <a:endParaRPr lang="ru-RU" sz="1350" b="1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1" dirty="0" smtClean="0">
                          <a:latin typeface="Cambria" panose="02040503050406030204" pitchFamily="18" charset="0"/>
                        </a:rPr>
                        <a:t>168 689,4</a:t>
                      </a:r>
                      <a:endParaRPr lang="ru-RU" sz="1350" b="1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05415">
                <a:tc>
                  <a:txBody>
                    <a:bodyPr/>
                    <a:lstStyle/>
                    <a:p>
                      <a:r>
                        <a:rPr lang="ru-RU" sz="1350" dirty="0" smtClean="0"/>
                        <a:t>- Организация деятельности развития культуры и искусства</a:t>
                      </a:r>
                      <a:endParaRPr lang="ru-RU" sz="135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/>
                        <a:t>103 787,2</a:t>
                      </a:r>
                      <a:endParaRPr lang="ru-RU" sz="135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9405">
                <a:tc>
                  <a:txBody>
                    <a:bodyPr/>
                    <a:lstStyle/>
                    <a:p>
                      <a:r>
                        <a:rPr lang="ru-RU" sz="1350" dirty="0" smtClean="0"/>
                        <a:t>- Развитие дополнительного образования в сфере культуры и искусства</a:t>
                      </a:r>
                      <a:endParaRPr lang="ru-RU" sz="135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/>
                        <a:t>45 005,4</a:t>
                      </a:r>
                      <a:endParaRPr lang="ru-RU" sz="135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568">
                <a:tc>
                  <a:txBody>
                    <a:bodyPr/>
                    <a:lstStyle/>
                    <a:p>
                      <a:r>
                        <a:rPr lang="ru-RU" sz="1350" dirty="0" smtClean="0"/>
                        <a:t>- Обеспечение реализации программы «Развитие культуры и искусства на территории городского округа Сухой Лог»</a:t>
                      </a:r>
                      <a:endParaRPr lang="ru-RU" sz="135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/>
                        <a:t>19 896,9</a:t>
                      </a:r>
                      <a:endParaRPr lang="ru-RU" sz="135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23568">
                <a:tc>
                  <a:txBody>
                    <a:bodyPr/>
                    <a:lstStyle/>
                    <a:p>
                      <a:r>
                        <a:rPr lang="ru-RU" sz="135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Непрограммные расходы</a:t>
                      </a:r>
                    </a:p>
                    <a:p>
                      <a:r>
                        <a:rPr lang="ru-RU" sz="135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(резервный фонд Правительства Свердловской области)</a:t>
                      </a:r>
                      <a:endParaRPr lang="ru-RU" sz="135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160,0</a:t>
                      </a:r>
                      <a:endParaRPr lang="ru-RU" sz="135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427840324"/>
              </p:ext>
            </p:extLst>
          </p:nvPr>
        </p:nvGraphicFramePr>
        <p:xfrm>
          <a:off x="1106478" y="4293096"/>
          <a:ext cx="7128792" cy="2147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593284" y="188640"/>
            <a:ext cx="8155180" cy="792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atin typeface="Cambria" pitchFamily="18" charset="0"/>
              </a:rPr>
              <a:t>МП «Развитие культуры и искусства </a:t>
            </a:r>
          </a:p>
          <a:p>
            <a:pPr algn="ctr"/>
            <a:r>
              <a:rPr lang="ru-RU" sz="2200" b="1" dirty="0" smtClean="0">
                <a:latin typeface="Cambria" pitchFamily="18" charset="0"/>
              </a:rPr>
              <a:t>в городском округе Сухой Лог»</a:t>
            </a:r>
            <a:endParaRPr lang="ru-RU" sz="22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20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73658"/>
            <a:ext cx="7992888" cy="348648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Достигнутые значения целевых показателей реализации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МП «Развитие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культуры и искусства в городском округе Сухой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Лог»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577924"/>
              </p:ext>
            </p:extLst>
          </p:nvPr>
        </p:nvGraphicFramePr>
        <p:xfrm>
          <a:off x="611560" y="1340768"/>
          <a:ext cx="8064897" cy="452456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112568"/>
                <a:gridCol w="936104"/>
                <a:gridCol w="955325"/>
                <a:gridCol w="1060900"/>
              </a:tblGrid>
              <a:tr h="288032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Наименование показателя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2019 год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59438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План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Факт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03653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Посещаемость населением городского округа Сухой Лог мероприятий, проводимых культурно-досуговыми учреждениями, %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403,1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394,9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403,1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13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детей, посещающих культурно-досуговые учреждения и творческие кружки на постоянной основе, от общего числа детей в возрасте до 18 лет, %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63,3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68,1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57,6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151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сельских населенных пунктов, охваченных культурно-досуговыми услугами, от общего числа сельских населенных пунктов, %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44,0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44,0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44,0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115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выпускников детских школ искусств, поступивших на обучение в  профессиональные образовательные организации (учреждения)  в сфере культуры и искусства, от общего числа выпускников предыдущего года, %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11,1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5,2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14,5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981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Численность детей, которые обеспечиваются мерой социальной поддержки по бесплатному получению художественного образования в муниципальных учреждениях дополнительного образования, в том числе домах детского творчества, школах искусств, всего человек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164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265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детей, получающих художественное образование в школах искусств, в общей численности детского населения городского округа, %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9,6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653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Уровень удовлетворенности населения качеством и доступностью оказываемых населению государственных услуг в сфере культуры, %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74,4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74,4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176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>
            <a:spLocks noChangeArrowheads="1"/>
          </p:cNvSpPr>
          <p:nvPr/>
        </p:nvSpPr>
        <p:spPr bwMode="auto">
          <a:xfrm>
            <a:off x="323608" y="1052736"/>
            <a:ext cx="3285838" cy="5683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b="1" dirty="0" smtClean="0">
                <a:latin typeface="Cambria" pitchFamily="18" charset="0"/>
              </a:rPr>
              <a:t>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МБУ «Сухоложская централизованная библиотечная система»  – 1  учреждение</a:t>
            </a:r>
          </a:p>
          <a:p>
            <a:pPr>
              <a:lnSpc>
                <a:spcPct val="114000"/>
              </a:lnSpc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(12 филиалов);</a:t>
            </a:r>
          </a:p>
          <a:p>
            <a:pPr>
              <a:lnSpc>
                <a:spcPct val="114000"/>
              </a:lnSpc>
            </a:pP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МБУ «Сухоложский историко-краеведческий музей» – 1  учреждение;  </a:t>
            </a:r>
          </a:p>
          <a:p>
            <a:pPr>
              <a:lnSpc>
                <a:spcPct val="114000"/>
              </a:lnSpc>
            </a:pP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МБУ «Организационный центр учреждений культуры» – 1 учреждение;</a:t>
            </a:r>
          </a:p>
          <a:p>
            <a:pPr>
              <a:lnSpc>
                <a:spcPct val="114000"/>
              </a:lnSpc>
            </a:pP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МБУК «Камерный хор»  - 1  учреждение;</a:t>
            </a:r>
          </a:p>
          <a:p>
            <a:pPr>
              <a:lnSpc>
                <a:spcPct val="114000"/>
              </a:lnSpc>
            </a:pP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Дома культуры – 4 учреждения с 7 структурными подразделениями:</a:t>
            </a:r>
          </a:p>
          <a:p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(</a:t>
            </a:r>
            <a:r>
              <a:rPr lang="ru-RU" sz="1100" dirty="0" smtClean="0">
                <a:solidFill>
                  <a:srgbClr val="003192"/>
                </a:solidFill>
              </a:rPr>
              <a:t>- </a:t>
            </a:r>
            <a:r>
              <a:rPr lang="ru-RU" sz="1100" dirty="0">
                <a:solidFill>
                  <a:srgbClr val="003192"/>
                </a:solidFill>
              </a:rPr>
              <a:t>МАУК «Дворец культуры «Кристалл»;</a:t>
            </a:r>
          </a:p>
          <a:p>
            <a:r>
              <a:rPr lang="ru-RU" sz="1100" dirty="0">
                <a:solidFill>
                  <a:srgbClr val="003192"/>
                </a:solidFill>
              </a:rPr>
              <a:t> - МБУ «Культурно-социальное объединение «Гармония»;</a:t>
            </a:r>
          </a:p>
          <a:p>
            <a:r>
              <a:rPr lang="ru-RU" sz="1100" dirty="0">
                <a:solidFill>
                  <a:srgbClr val="003192"/>
                </a:solidFill>
              </a:rPr>
              <a:t> - МБУК «Курьинский центр досуга и народного                          творчества»;</a:t>
            </a:r>
          </a:p>
          <a:p>
            <a:r>
              <a:rPr lang="ru-RU" sz="1100" dirty="0">
                <a:solidFill>
                  <a:srgbClr val="003192"/>
                </a:solidFill>
              </a:rPr>
              <a:t> - МБУ «Культурно-досуговое объединение» (в том числе 9 сельских клубов и домов культуры</a:t>
            </a:r>
            <a:r>
              <a:rPr lang="ru-RU" sz="1100" dirty="0" smtClean="0">
                <a:solidFill>
                  <a:srgbClr val="003192"/>
                </a:solidFill>
              </a:rPr>
              <a:t>))</a:t>
            </a:r>
            <a:endParaRPr lang="ru-RU" sz="11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50638" y="2420888"/>
            <a:ext cx="4824536" cy="800219"/>
          </a:xfrm>
          <a:prstGeom prst="rect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15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МБУ </a:t>
            </a:r>
            <a:r>
              <a:rPr lang="ru-RU" sz="1150" dirty="0">
                <a:solidFill>
                  <a:srgbClr val="002060"/>
                </a:solidFill>
                <a:latin typeface="Cambria" panose="02040503050406030204" pitchFamily="18" charset="0"/>
              </a:rPr>
              <a:t>«Сухоложский историко-краеведческий музей» было организовано и проведено </a:t>
            </a:r>
            <a:r>
              <a:rPr lang="ru-RU" sz="1150" dirty="0" smtClean="0">
                <a:solidFill>
                  <a:srgbClr val="002060"/>
                </a:solidFill>
                <a:latin typeface="Cambria" panose="02040503050406030204" pitchFamily="18" charset="0"/>
              </a:rPr>
              <a:t>55 выставок, 17 лекций, 43 массовых мероприятия, 220 экскурсий  различной тематики.  Количество посетителей данных мероприятий составило более 12 тыс. человек.</a:t>
            </a:r>
            <a:endParaRPr lang="ru-RU" sz="115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0638" y="1124744"/>
            <a:ext cx="4824536" cy="1154162"/>
          </a:xfrm>
          <a:prstGeom prst="rect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15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Организовано </a:t>
            </a:r>
            <a:r>
              <a:rPr lang="ru-RU" sz="1150" dirty="0">
                <a:solidFill>
                  <a:srgbClr val="002060"/>
                </a:solidFill>
                <a:latin typeface="Cambria" panose="02040503050406030204" pitchFamily="18" charset="0"/>
              </a:rPr>
              <a:t>библиотечное обслуживание населения. </a:t>
            </a:r>
            <a:endParaRPr lang="ru-RU" sz="115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ru-RU" sz="1150" dirty="0" smtClean="0">
                <a:solidFill>
                  <a:srgbClr val="002060"/>
                </a:solidFill>
                <a:latin typeface="Cambria" panose="02040503050406030204" pitchFamily="18" charset="0"/>
              </a:rPr>
              <a:t>Число </a:t>
            </a:r>
            <a:r>
              <a:rPr lang="ru-RU" sz="1150" dirty="0">
                <a:solidFill>
                  <a:srgbClr val="002060"/>
                </a:solidFill>
                <a:latin typeface="Cambria" panose="02040503050406030204" pitchFamily="18" charset="0"/>
              </a:rPr>
              <a:t>посещений библиотеки за отчетный период </a:t>
            </a:r>
            <a:r>
              <a:rPr lang="ru-RU" sz="115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составляет  91,4 тыс. человек </a:t>
            </a:r>
            <a:r>
              <a:rPr lang="ru-RU" sz="1150" dirty="0">
                <a:solidFill>
                  <a:srgbClr val="002060"/>
                </a:solidFill>
                <a:latin typeface="Cambria" panose="02040503050406030204" pitchFamily="18" charset="0"/>
              </a:rPr>
              <a:t>(</a:t>
            </a:r>
            <a:r>
              <a:rPr lang="ru-RU" sz="115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план – 87,8 </a:t>
            </a:r>
            <a:r>
              <a:rPr lang="ru-RU" sz="1150" dirty="0">
                <a:solidFill>
                  <a:srgbClr val="002060"/>
                </a:solidFill>
                <a:latin typeface="Cambria" panose="02040503050406030204" pitchFamily="18" charset="0"/>
              </a:rPr>
              <a:t>тыс</a:t>
            </a:r>
            <a:r>
              <a:rPr lang="ru-RU" sz="1150" dirty="0" smtClean="0">
                <a:solidFill>
                  <a:srgbClr val="002060"/>
                </a:solidFill>
                <a:latin typeface="Cambria" panose="02040503050406030204" pitchFamily="18" charset="0"/>
              </a:rPr>
              <a:t>. человек</a:t>
            </a:r>
            <a:r>
              <a:rPr lang="ru-RU" sz="1150" dirty="0">
                <a:solidFill>
                  <a:srgbClr val="002060"/>
                </a:solidFill>
                <a:latin typeface="Cambria" panose="02040503050406030204" pitchFamily="18" charset="0"/>
              </a:rPr>
              <a:t>). В </a:t>
            </a:r>
            <a:r>
              <a:rPr lang="ru-RU" sz="115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сводном </a:t>
            </a:r>
            <a:r>
              <a:rPr lang="ru-RU" sz="1150" dirty="0">
                <a:solidFill>
                  <a:srgbClr val="002060"/>
                </a:solidFill>
                <a:latin typeface="Cambria" panose="02040503050406030204" pitchFamily="18" charset="0"/>
              </a:rPr>
              <a:t>электронном каталоге библиотек  </a:t>
            </a:r>
            <a:r>
              <a:rPr lang="ru-RU" sz="1150" dirty="0" smtClean="0">
                <a:solidFill>
                  <a:srgbClr val="002060"/>
                </a:solidFill>
                <a:latin typeface="Cambria" panose="02040503050406030204" pitchFamily="18" charset="0"/>
              </a:rPr>
              <a:t>9 000  библиографических записей, по </a:t>
            </a:r>
            <a:r>
              <a:rPr lang="ru-RU" sz="1150" dirty="0">
                <a:solidFill>
                  <a:srgbClr val="002060"/>
                </a:solidFill>
                <a:latin typeface="Cambria" panose="02040503050406030204" pitchFamily="18" charset="0"/>
              </a:rPr>
              <a:t>сравнению с предыдущим  периодом число записей увеличилось в </a:t>
            </a:r>
            <a:r>
              <a:rPr lang="ru-RU" sz="1150" dirty="0" smtClean="0">
                <a:solidFill>
                  <a:srgbClr val="002060"/>
                </a:solidFill>
                <a:latin typeface="Cambria" panose="02040503050406030204" pitchFamily="18" charset="0"/>
              </a:rPr>
              <a:t>1,7 раз (на 3 779 записей больше)</a:t>
            </a:r>
            <a:endParaRPr lang="ru-RU" sz="115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0638" y="3356992"/>
            <a:ext cx="4824536" cy="2215991"/>
          </a:xfrm>
          <a:prstGeom prst="rect">
            <a:avLst/>
          </a:prstGeom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ru-RU" sz="1150" dirty="0">
                <a:solidFill>
                  <a:srgbClr val="002060"/>
                </a:solidFill>
                <a:latin typeface="Cambria" panose="02040503050406030204" pitchFamily="18" charset="0"/>
              </a:rPr>
              <a:t>В соответствии с планом общегородских мероприятий </a:t>
            </a:r>
            <a:r>
              <a:rPr lang="ru-RU" sz="115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в 2019 году проведено 84  мероприятия в сфере культуры общегородского значения, </a:t>
            </a:r>
            <a:r>
              <a:rPr lang="ru-RU" sz="1150" dirty="0">
                <a:solidFill>
                  <a:srgbClr val="002060"/>
                </a:solidFill>
                <a:latin typeface="Cambria" panose="02040503050406030204" pitchFamily="18" charset="0"/>
              </a:rPr>
              <a:t>в том числе наиболее значимые мероприятия:</a:t>
            </a:r>
          </a:p>
          <a:p>
            <a:pPr fontAlgn="base"/>
            <a:r>
              <a:rPr lang="ru-RU" sz="115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   - </a:t>
            </a:r>
            <a:r>
              <a:rPr lang="ru-RU" sz="1150" dirty="0">
                <a:solidFill>
                  <a:srgbClr val="002060"/>
                </a:solidFill>
                <a:latin typeface="Cambria" panose="02040503050406030204" pitchFamily="18" charset="0"/>
              </a:rPr>
              <a:t>Новогодние и рождественские мероприятия;</a:t>
            </a:r>
          </a:p>
          <a:p>
            <a:pPr fontAlgn="base"/>
            <a:r>
              <a:rPr lang="ru-RU" sz="115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   - </a:t>
            </a:r>
            <a:r>
              <a:rPr lang="ru-RU" sz="1150" dirty="0">
                <a:solidFill>
                  <a:srgbClr val="002060"/>
                </a:solidFill>
                <a:latin typeface="Cambria" panose="02040503050406030204" pitchFamily="18" charset="0"/>
              </a:rPr>
              <a:t>День защитников Отечества;</a:t>
            </a:r>
          </a:p>
          <a:p>
            <a:pPr fontAlgn="base"/>
            <a:r>
              <a:rPr lang="ru-RU" sz="115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   - </a:t>
            </a:r>
            <a:r>
              <a:rPr lang="ru-RU" sz="1150" dirty="0">
                <a:solidFill>
                  <a:srgbClr val="002060"/>
                </a:solidFill>
                <a:latin typeface="Cambria" panose="02040503050406030204" pitchFamily="18" charset="0"/>
              </a:rPr>
              <a:t>Проводы зимы</a:t>
            </a:r>
            <a:r>
              <a:rPr lang="ru-RU" sz="1150" dirty="0" smtClean="0">
                <a:solidFill>
                  <a:srgbClr val="002060"/>
                </a:solidFill>
                <a:latin typeface="Cambria" panose="02040503050406030204" pitchFamily="18" charset="0"/>
              </a:rPr>
              <a:t>;</a:t>
            </a:r>
          </a:p>
          <a:p>
            <a:pPr fontAlgn="base"/>
            <a:r>
              <a:rPr lang="ru-RU" sz="115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sz="115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  - Торжественное мероприятие «Сердца, согретые искусством» в рамках  празднования  Дня работника культуры;</a:t>
            </a:r>
            <a:endParaRPr lang="ru-RU" sz="115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fontAlgn="base"/>
            <a:r>
              <a:rPr lang="ru-RU" sz="115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   - </a:t>
            </a:r>
            <a:r>
              <a:rPr lang="ru-RU" sz="1150" dirty="0">
                <a:solidFill>
                  <a:srgbClr val="002060"/>
                </a:solidFill>
                <a:latin typeface="Cambria" panose="02040503050406030204" pitchFamily="18" charset="0"/>
              </a:rPr>
              <a:t>День Победы, </a:t>
            </a:r>
            <a:r>
              <a:rPr lang="ru-RU" sz="115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День России, День </a:t>
            </a:r>
            <a:r>
              <a:rPr lang="ru-RU" sz="1150" dirty="0">
                <a:solidFill>
                  <a:srgbClr val="002060"/>
                </a:solidFill>
                <a:latin typeface="Cambria" panose="02040503050406030204" pitchFamily="18" charset="0"/>
              </a:rPr>
              <a:t>памяти и скорби, День молодежи, День </a:t>
            </a:r>
            <a:r>
              <a:rPr lang="ru-RU" sz="115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города,  День семьи, День милосердия, День защиты детей, День пожилого человека, </a:t>
            </a:r>
            <a:r>
              <a:rPr lang="ru-RU" sz="115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Библионочь</a:t>
            </a:r>
            <a:r>
              <a:rPr lang="ru-RU" sz="115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2019, Ночь музеев, </a:t>
            </a:r>
            <a:r>
              <a:rPr lang="ru-RU" sz="115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Сухоложская</a:t>
            </a:r>
            <a:r>
              <a:rPr lang="ru-RU" sz="115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регата и т.д. </a:t>
            </a:r>
            <a:endParaRPr lang="ru-RU" sz="115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50638" y="5717509"/>
            <a:ext cx="4824536" cy="977191"/>
          </a:xfrm>
          <a:prstGeom prst="rect">
            <a:avLst/>
          </a:prstGeom>
          <a:ln w="190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150" dirty="0">
                <a:solidFill>
                  <a:srgbClr val="002060"/>
                </a:solidFill>
                <a:latin typeface="Cambria" panose="02040503050406030204" pitchFamily="18" charset="0"/>
              </a:rPr>
              <a:t>По состоянию на 1 января </a:t>
            </a:r>
            <a:r>
              <a:rPr lang="ru-RU" sz="1150" dirty="0" smtClean="0">
                <a:solidFill>
                  <a:srgbClr val="002060"/>
                </a:solidFill>
                <a:latin typeface="Cambria" panose="02040503050406030204" pitchFamily="18" charset="0"/>
              </a:rPr>
              <a:t>2020 </a:t>
            </a:r>
            <a:r>
              <a:rPr lang="ru-RU" sz="1150" dirty="0">
                <a:solidFill>
                  <a:srgbClr val="002060"/>
                </a:solidFill>
                <a:latin typeface="Cambria" panose="02040503050406030204" pitchFamily="18" charset="0"/>
              </a:rPr>
              <a:t>года в учреждениях культуры </a:t>
            </a:r>
            <a:r>
              <a:rPr lang="ru-RU" sz="115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действует 137 </a:t>
            </a:r>
            <a:r>
              <a:rPr lang="ru-RU" sz="1150" dirty="0">
                <a:solidFill>
                  <a:srgbClr val="002060"/>
                </a:solidFill>
                <a:latin typeface="Cambria" panose="02040503050406030204" pitchFamily="18" charset="0"/>
              </a:rPr>
              <a:t>клубных </a:t>
            </a:r>
            <a:r>
              <a:rPr lang="ru-RU" sz="1150" dirty="0" smtClean="0">
                <a:solidFill>
                  <a:srgbClr val="002060"/>
                </a:solidFill>
                <a:latin typeface="Cambria" panose="02040503050406030204" pitchFamily="18" charset="0"/>
              </a:rPr>
              <a:t>формирования, </a:t>
            </a:r>
            <a:r>
              <a:rPr lang="ru-RU" sz="1150" dirty="0">
                <a:solidFill>
                  <a:srgbClr val="002060"/>
                </a:solidFill>
                <a:latin typeface="Cambria" panose="02040503050406030204" pitchFamily="18" charset="0"/>
              </a:rPr>
              <a:t>в которых занимаются </a:t>
            </a:r>
            <a:r>
              <a:rPr lang="ru-RU" sz="1150" dirty="0" smtClean="0">
                <a:solidFill>
                  <a:srgbClr val="002060"/>
                </a:solidFill>
                <a:latin typeface="Cambria" panose="02040503050406030204" pitchFamily="18" charset="0"/>
              </a:rPr>
              <a:t>3 135 человек (в том числе детей в возрасте до 14 лет – 1 916 человек), </a:t>
            </a:r>
            <a:r>
              <a:rPr lang="ru-RU" sz="1150" dirty="0">
                <a:solidFill>
                  <a:srgbClr val="002060"/>
                </a:solidFill>
                <a:latin typeface="Cambria" panose="02040503050406030204" pitchFamily="18" charset="0"/>
              </a:rPr>
              <a:t>из них 9 коллективов самодеятельного художественного творчества имеют звание «народный (образцовый</a:t>
            </a:r>
            <a:r>
              <a:rPr lang="ru-RU" sz="1150" dirty="0" smtClean="0">
                <a:solidFill>
                  <a:srgbClr val="002060"/>
                </a:solidFill>
                <a:latin typeface="Cambria" panose="02040503050406030204" pitchFamily="18" charset="0"/>
              </a:rPr>
              <a:t>)».</a:t>
            </a:r>
            <a:endParaRPr lang="ru-RU" sz="115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4312" y="188640"/>
            <a:ext cx="8136903" cy="831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На территории городского округа осуществляют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деятельность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8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муниципальных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учреждений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культуры: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6148396"/>
            <a:ext cx="34311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3192"/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877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326446"/>
              </p:ext>
            </p:extLst>
          </p:nvPr>
        </p:nvGraphicFramePr>
        <p:xfrm>
          <a:off x="683568" y="1700808"/>
          <a:ext cx="8286807" cy="3816424"/>
        </p:xfrm>
        <a:graphic>
          <a:graphicData uri="http://schemas.openxmlformats.org/drawingml/2006/table">
            <a:tbl>
              <a:tblPr>
                <a:effectLst/>
                <a:tableStyleId>{2D5ABB26-0587-4C30-8999-92F81FD0307C}</a:tableStyleId>
              </a:tblPr>
              <a:tblGrid>
                <a:gridCol w="5311427"/>
                <a:gridCol w="1008112"/>
                <a:gridCol w="1025277"/>
                <a:gridCol w="941991"/>
              </a:tblGrid>
              <a:tr h="2776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ПЛАН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ФАКТ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%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6077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123 844,1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123 844,1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100%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860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Организация деятельности городского музея</a:t>
                      </a:r>
                      <a:endParaRPr kumimoji="0" lang="ru-RU" sz="125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3 356,0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3 356,0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5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100%</a:t>
                      </a:r>
                      <a:endParaRPr kumimoji="0" lang="ru-RU" sz="12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60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Организация библиотечного обслуживания</a:t>
                      </a:r>
                      <a:endParaRPr kumimoji="0" lang="ru-RU" sz="125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16 986,0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16 986,0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5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100%</a:t>
                      </a:r>
                      <a:endParaRPr kumimoji="0" lang="ru-RU" sz="12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60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Организация деятельности домов культуры</a:t>
                      </a:r>
                      <a:endParaRPr kumimoji="0" lang="ru-RU" sz="125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64 626,0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64 626,0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5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100%</a:t>
                      </a:r>
                      <a:endParaRPr kumimoji="0" lang="ru-RU" sz="12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9169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lang="ru-RU" sz="125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Капитальный и текущий ремонт зданий и помещений муниципальных</a:t>
                      </a:r>
                      <a:r>
                        <a:rPr lang="ru-RU" sz="125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 учреждений культуры, обеспечение мероприятий по укреплению и развитию материально-технической базы муниципальных учреждений культуры</a:t>
                      </a:r>
                      <a:endParaRPr kumimoji="0" lang="ru-RU" sz="125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5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13 375,8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13 375,8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5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100%</a:t>
                      </a:r>
                      <a:endParaRPr kumimoji="0" lang="ru-RU" sz="12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01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Проведение общегородских мероприятий в сфере культуры</a:t>
                      </a:r>
                      <a:endParaRPr kumimoji="0" lang="ru-RU" sz="125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3 280,0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3 280,0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5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100%</a:t>
                      </a:r>
                      <a:endParaRPr kumimoji="0" lang="ru-RU" sz="12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066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Обеспечение деятельности, создание материально-технических условий для обеспечения деятельности муниципальных учреждений культуры</a:t>
                      </a:r>
                      <a:endParaRPr kumimoji="0" lang="ru-RU" sz="125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19 896,9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19 896,9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5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100%</a:t>
                      </a:r>
                      <a:endParaRPr kumimoji="0" lang="ru-RU" sz="12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96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Реализация мер по поэтапному повышению средней заработной платы работников культуры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2 323,4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2 323,4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100%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424672"/>
              </p:ext>
            </p:extLst>
          </p:nvPr>
        </p:nvGraphicFramePr>
        <p:xfrm>
          <a:off x="683568" y="5733256"/>
          <a:ext cx="8263755" cy="757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592"/>
                <a:gridCol w="1008112"/>
                <a:gridCol w="1008112"/>
                <a:gridCol w="918939"/>
              </a:tblGrid>
              <a:tr h="483271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Средняя заработная плата работников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учреждения культуры, руб.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itchFamily="18" charset="0"/>
                        </a:rPr>
                        <a:t>2018 год факт</a:t>
                      </a:r>
                      <a:endParaRPr lang="ru-RU" sz="1200" dirty="0">
                        <a:latin typeface="Cambria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itchFamily="18" charset="0"/>
                        </a:rPr>
                        <a:t>2019 год план</a:t>
                      </a:r>
                      <a:endParaRPr lang="ru-RU" sz="1200" dirty="0">
                        <a:latin typeface="Cambria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itchFamily="18" charset="0"/>
                        </a:rPr>
                        <a:t>2019 год факт</a:t>
                      </a:r>
                      <a:endParaRPr lang="ru-RU" sz="1200" dirty="0">
                        <a:latin typeface="Cambria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74270">
                <a:tc vMerge="1">
                  <a:txBody>
                    <a:bodyPr/>
                    <a:lstStyle/>
                    <a:p>
                      <a:endParaRPr lang="ru-RU" sz="1200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itchFamily="18" charset="0"/>
                        </a:rPr>
                        <a:t>34 006,5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itchFamily="18" charset="0"/>
                        </a:rPr>
                        <a:t>36 777,0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itchFamily="18" charset="0"/>
                        </a:rPr>
                        <a:t>37 263,1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093480439"/>
              </p:ext>
            </p:extLst>
          </p:nvPr>
        </p:nvGraphicFramePr>
        <p:xfrm>
          <a:off x="6588225" y="133305"/>
          <a:ext cx="2354604" cy="1571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84709" y="186899"/>
            <a:ext cx="5815483" cy="115386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</a:rPr>
              <a:t>Расходы  по  разделу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</a:rPr>
              <a:t>«Культура и кинематография» в 2019 году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</a:rPr>
              <a:t>составили  123 844,1 тыс. рублей</a:t>
            </a:r>
            <a:endParaRPr lang="ru-RU" sz="2000" b="1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07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928546815"/>
              </p:ext>
            </p:extLst>
          </p:nvPr>
        </p:nvGraphicFramePr>
        <p:xfrm>
          <a:off x="6083566" y="332656"/>
          <a:ext cx="2915816" cy="1871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059832" y="2761492"/>
            <a:ext cx="56166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 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1600" b="1" u="sng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Средства </a:t>
            </a:r>
            <a:r>
              <a:rPr lang="ru-RU" sz="1600" b="1" u="sng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данной подпрограммы были </a:t>
            </a:r>
            <a:r>
              <a:rPr lang="ru-RU" sz="1600" b="1" u="sng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направлены</a:t>
            </a:r>
            <a:r>
              <a:rPr lang="ru-RU" sz="1600" b="1" u="sng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4272" y="260648"/>
            <a:ext cx="5727500" cy="252027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10000"/>
              </a:lnSpc>
            </a:pPr>
            <a:endParaRPr lang="ru-RU" sz="14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05000"/>
              </a:lnSpc>
            </a:pPr>
            <a:r>
              <a:rPr lang="ru-RU" sz="1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      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В рамках подпрограммы «Развитие 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дополнительного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образования в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сфере культуры и искусства» муниципальной программы «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Развитие культуры и искусства в городском округе Сухой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Лог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» свою деятельность осуществляют две организации дополнительного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образования детей: </a:t>
            </a:r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МБУ ДО «Сухоложская детская музыкальная школа» и МБУ ДО «Сухоложская школа искусств»,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дополнительное образование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получают  </a:t>
            </a:r>
            <a:r>
              <a:rPr lang="ru-RU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1055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человек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. </a:t>
            </a:r>
            <a:endParaRPr lang="ru-RU" sz="1600" b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.</a:t>
            </a:r>
          </a:p>
          <a:p>
            <a:pPr algn="just">
              <a:lnSpc>
                <a:spcPct val="110000"/>
              </a:lnSpc>
            </a:pPr>
            <a:endParaRPr lang="ru-RU" sz="1400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just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r>
              <a:rPr lang="ru-RU" sz="1200" dirty="0" smtClean="0">
                <a:solidFill>
                  <a:schemeClr val="tx2"/>
                </a:solidFill>
                <a:latin typeface="Cambria" panose="02040503050406030204" pitchFamily="18" charset="0"/>
              </a:rPr>
              <a:t>    </a:t>
            </a:r>
          </a:p>
          <a:p>
            <a:endParaRPr lang="ru-RU" sz="1200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endParaRPr lang="ru-RU" sz="12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endParaRPr lang="ru-RU" sz="12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pic>
        <p:nvPicPr>
          <p:cNvPr id="9" name="Рисунок 12" descr="http://im3-tub-ru.yandex.net/i?id=446776266-33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793" y="4750936"/>
            <a:ext cx="2353907" cy="176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0" name="Рисунок 10" descr="http://im6-tub-ru.yandex.net/i?id=108840490-30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272" y="2780928"/>
            <a:ext cx="2388265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943119883"/>
              </p:ext>
            </p:extLst>
          </p:nvPr>
        </p:nvGraphicFramePr>
        <p:xfrm>
          <a:off x="3131840" y="3168000"/>
          <a:ext cx="5760480" cy="3348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1778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единительная линия 25"/>
          <p:cNvCxnSpPr/>
          <p:nvPr/>
        </p:nvCxnSpPr>
        <p:spPr>
          <a:xfrm>
            <a:off x="683568" y="4293096"/>
            <a:ext cx="7992888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67544" y="260648"/>
            <a:ext cx="8280920" cy="9361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Cambria" pitchFamily="18" charset="0"/>
              </a:rPr>
              <a:t>МП «Развитие физической культуры и спорта в городском округе Сухой Лог»</a:t>
            </a:r>
            <a:endParaRPr lang="ru-RU" sz="2400" b="1" dirty="0">
              <a:latin typeface="Cambria" pitchFamily="18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226443"/>
              </p:ext>
            </p:extLst>
          </p:nvPr>
        </p:nvGraphicFramePr>
        <p:xfrm>
          <a:off x="989602" y="1459880"/>
          <a:ext cx="7236804" cy="232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9725"/>
                <a:gridCol w="1487079"/>
              </a:tblGrid>
              <a:tr h="29512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anose="02040503050406030204" pitchFamily="18" charset="0"/>
                        </a:rPr>
                        <a:t>Подпрограмма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anose="02040503050406030204" pitchFamily="18" charset="0"/>
                        </a:rPr>
                        <a:t>Сумма,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Cambria" panose="02040503050406030204" pitchFamily="18" charset="0"/>
                        </a:rPr>
                        <a:t>тыс. руб.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49106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физической культуры и спорта в городском округе Сухой Лог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41 943,7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05551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инфраструктуры спортивных учреждений в городском округе Сухой Лог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7 217,5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372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 образования в сфере физической культуры и спорта в городском округе Сухой Лог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34 258,3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863588" y="3789040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программе за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2017-2019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 (тыс. руб.)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123312798"/>
              </p:ext>
            </p:extLst>
          </p:nvPr>
        </p:nvGraphicFramePr>
        <p:xfrm>
          <a:off x="791580" y="4365104"/>
          <a:ext cx="7632848" cy="2248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9545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15312" cy="69440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Основные характеристики бюджета городского округа Сухой Лог за 2019 год</a:t>
            </a:r>
            <a:endParaRPr lang="ru-RU" sz="26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9654622"/>
              </p:ext>
            </p:extLst>
          </p:nvPr>
        </p:nvGraphicFramePr>
        <p:xfrm>
          <a:off x="251520" y="1013372"/>
          <a:ext cx="8715375" cy="556823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{8A107856-5554-42FB-B03E-39F5DBC370BA}</a:tableStyleId>
              </a:tblPr>
              <a:tblGrid>
                <a:gridCol w="3985044"/>
                <a:gridCol w="1245325"/>
                <a:gridCol w="1245325"/>
                <a:gridCol w="1162304"/>
                <a:gridCol w="1077377"/>
              </a:tblGrid>
              <a:tr h="54342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тыс.руб.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Факт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тыс.руб.</a:t>
                      </a: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% исполнения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Удельный вес, %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5597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Доходы – всего</a:t>
                      </a:r>
                      <a:endParaRPr lang="ru-RU" sz="13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1 785 269,6</a:t>
                      </a:r>
                      <a:endParaRPr lang="ru-RU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1 795 103,2</a:t>
                      </a:r>
                      <a:endParaRPr lang="ru-RU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100,6</a:t>
                      </a:r>
                      <a:endParaRPr lang="ru-RU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403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в том числе: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0000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0000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0000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0000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981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- налоговые доходы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512 562,0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491 282,2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95,8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27,4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981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- неналоговые доходы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74 833,4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84 563,5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113,0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4,7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159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- безвозмездные</a:t>
                      </a:r>
                      <a:r>
                        <a:rPr lang="ru-RU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 поступления </a:t>
                      </a:r>
                      <a:r>
                        <a:rPr lang="ru-RU" sz="1100" i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(с учетом возвратов)</a:t>
                      </a:r>
                      <a:endParaRPr lang="ru-RU" sz="11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1 197 874,2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1 219 257,5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101,8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67,9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9481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Расходы</a:t>
                      </a:r>
                      <a:r>
                        <a:rPr lang="ru-RU" sz="13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 - всего</a:t>
                      </a:r>
                      <a:endParaRPr lang="ru-RU" sz="13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1 936 949,3</a:t>
                      </a:r>
                      <a:endParaRPr lang="ru-RU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1 892 582,6</a:t>
                      </a:r>
                      <a:endParaRPr lang="ru-RU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97,7</a:t>
                      </a:r>
                      <a:endParaRPr lang="ru-RU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37281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Дефицит (</a:t>
                      </a:r>
                      <a:r>
                        <a:rPr lang="ru-RU" sz="13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 - ), профицит ( + )</a:t>
                      </a:r>
                      <a:endParaRPr lang="ru-RU" sz="13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- 151 679,7</a:t>
                      </a:r>
                      <a:endParaRPr lang="ru-RU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- 97 479,4</a:t>
                      </a:r>
                      <a:endParaRPr lang="ru-RU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79169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Источники финансирования дефицита бюджета – всего</a:t>
                      </a:r>
                      <a:endParaRPr lang="ru-RU" sz="13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151 679,7</a:t>
                      </a:r>
                      <a:endParaRPr lang="ru-RU" sz="1300" dirty="0" smtClean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  <a:p>
                      <a:pPr algn="ctr"/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97 479,4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770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- кредиты  </a:t>
                      </a:r>
                      <a:r>
                        <a:rPr lang="ru-RU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всего, в том числе: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770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- получение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450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- погашение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57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- изменение остатков средств бюджета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151 229,8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96 579,4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450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- иные</a:t>
                      </a:r>
                      <a:r>
                        <a:rPr lang="ru-RU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 источники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450,0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900,0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68494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Отношение дефицита бюджета к доходам, % (без учета безвозмездных поступлений и поступлений налоговых доходов по дополнительным нормативам отчислений)</a:t>
                      </a:r>
                      <a:endParaRPr lang="ru-RU" sz="13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41,7</a:t>
                      </a:r>
                      <a:endParaRPr lang="ru-RU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х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320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80920" cy="864096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Достигнутые значения целевых показателей реализации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МП «Развитие физической культуры и спорта»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114347"/>
              </p:ext>
            </p:extLst>
          </p:nvPr>
        </p:nvGraphicFramePr>
        <p:xfrm>
          <a:off x="445450" y="1124744"/>
          <a:ext cx="8158999" cy="42862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375254"/>
                <a:gridCol w="927915"/>
                <a:gridCol w="927915"/>
                <a:gridCol w="927915"/>
              </a:tblGrid>
              <a:tr h="3600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Наименование показателя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2019 год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r>
                        <a:rPr lang="ru-RU" sz="13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План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Факт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населения городского округа Сухой Лог, систематически занимающихся физической культурой и спортом, в общей численности населения городского округа Сухой Лог в возрасте 3 до 79 лет, %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39,4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44,7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Количество спортивно-массовых и физкультурно-оздоровительных мероприятий, ед.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434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473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056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лиц с ограниченными возможностями здоровья и инвалидов, систематически занимающихся физической культурой и спортом, в общей численности указанной категории населения, %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населения городского округа Сухой Лог, выполнившего нормативы испытаний (тестов)</a:t>
                      </a:r>
                      <a:r>
                        <a:rPr kumimoji="0" lang="ru-RU" sz="1100" kern="1200" baseline="0" dirty="0" smtClean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Всероссийского физкультурно  – спортивного комплекса «Готов к труду и обороне» (ГТО), в общей численности населения</a:t>
                      </a:r>
                      <a:r>
                        <a:rPr kumimoji="0" lang="ru-RU" sz="1100" kern="1200" baseline="0" dirty="0" smtClean="0">
                          <a:effectLst/>
                          <a:latin typeface="Cambria" panose="02040503050406030204" pitchFamily="18" charset="0"/>
                        </a:rPr>
                        <a:t> городского округа Сухой Лог, </a:t>
                      </a:r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принявшего участие в выполнении нормативов испытаний (тестов) Всероссийского физкультурно – спортивного комплекса «Готов к труду и обороне» (ГТО), %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35,0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34,2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34,2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Уровень обеспеченности населения</a:t>
                      </a:r>
                      <a:r>
                        <a:rPr kumimoji="0" lang="ru-RU" sz="1100" kern="1200" baseline="0" dirty="0" smtClean="0">
                          <a:effectLst/>
                          <a:latin typeface="Cambria" panose="02040503050406030204" pitchFamily="18" charset="0"/>
                        </a:rPr>
                        <a:t> спортивными сооружениями исходя из единовременной пропускной способности объектов спорта, %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49,0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47,1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49,0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граждан, занимающихся в спортивных организациях, в общей численности детей и молодежи в возрасте 6-15 лет, %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35,1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33,7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614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http://im4-tub-ru.yandex.net/i?id=76065980-3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1209" y="3476080"/>
            <a:ext cx="2076932" cy="144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http://im7-tub-ru.yandex.net/i?id=423179130-27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1209" y="5112703"/>
            <a:ext cx="2084721" cy="150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6" name="Picture 2" descr="C:\Documents and Settings\Светлана\Local Settings\Temporary Internet Files\Content.IE5\OB7FQKXD\IMG_7127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1209" y="1868497"/>
            <a:ext cx="2076932" cy="1381160"/>
          </a:xfrm>
          <a:prstGeom prst="rect">
            <a:avLst/>
          </a:prstGeom>
          <a:noFill/>
        </p:spPr>
      </p:pic>
      <p:pic>
        <p:nvPicPr>
          <p:cNvPr id="82946" name="Picture 2" descr="110_lugnia_rossii_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61209" y="328372"/>
            <a:ext cx="2076932" cy="138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3108" y="116632"/>
            <a:ext cx="6120679" cy="608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002060"/>
                </a:solidFill>
                <a:latin typeface="Cambria" pitchFamily="18" charset="0"/>
              </a:rPr>
              <a:t>  </a:t>
            </a:r>
            <a:r>
              <a:rPr lang="ru-RU" sz="1350" b="1" dirty="0" smtClean="0">
                <a:solidFill>
                  <a:srgbClr val="7030A0"/>
                </a:solidFill>
                <a:latin typeface="Cambria" pitchFamily="18" charset="0"/>
                <a:cs typeface="Times New Roman" pitchFamily="18" charset="0"/>
              </a:rPr>
              <a:t>На </a:t>
            </a:r>
            <a:r>
              <a:rPr lang="ru-RU" sz="1350" b="1" dirty="0">
                <a:solidFill>
                  <a:srgbClr val="7030A0"/>
                </a:solidFill>
                <a:latin typeface="Cambria" pitchFamily="18" charset="0"/>
                <a:cs typeface="Times New Roman" pitchFamily="18" charset="0"/>
              </a:rPr>
              <a:t>территории городского округа </a:t>
            </a:r>
            <a:r>
              <a:rPr lang="ru-RU" sz="1350" b="1" dirty="0" smtClean="0">
                <a:solidFill>
                  <a:srgbClr val="7030A0"/>
                </a:solidFill>
                <a:latin typeface="Cambria" pitchFamily="18" charset="0"/>
                <a:cs typeface="Times New Roman" pitchFamily="18" charset="0"/>
              </a:rPr>
              <a:t> Сухой Лог в рамках муниципальной программы «</a:t>
            </a:r>
            <a:r>
              <a:rPr lang="ru-RU" sz="1350" b="1" dirty="0">
                <a:solidFill>
                  <a:srgbClr val="7030A0"/>
                </a:solidFill>
                <a:latin typeface="Cambria" panose="02040503050406030204" pitchFamily="18" charset="0"/>
              </a:rPr>
              <a:t>Развитие физической культуры и </a:t>
            </a:r>
            <a:r>
              <a:rPr lang="ru-RU" sz="1350" b="1" dirty="0" smtClean="0">
                <a:solidFill>
                  <a:srgbClr val="7030A0"/>
                </a:solidFill>
                <a:latin typeface="Cambria" panose="02040503050406030204" pitchFamily="18" charset="0"/>
              </a:rPr>
              <a:t>спорта» </a:t>
            </a:r>
            <a:r>
              <a:rPr lang="ru-RU" sz="1350" b="1" dirty="0" smtClean="0">
                <a:solidFill>
                  <a:srgbClr val="7030A0"/>
                </a:solidFill>
                <a:latin typeface="Cambria" pitchFamily="18" charset="0"/>
                <a:cs typeface="Times New Roman" pitchFamily="18" charset="0"/>
              </a:rPr>
              <a:t>осуществляют </a:t>
            </a:r>
            <a:r>
              <a:rPr lang="ru-RU" sz="1350" b="1" dirty="0">
                <a:solidFill>
                  <a:srgbClr val="7030A0"/>
                </a:solidFill>
                <a:latin typeface="Cambria" pitchFamily="18" charset="0"/>
                <a:cs typeface="Times New Roman" pitchFamily="18" charset="0"/>
              </a:rPr>
              <a:t>свою деятельность </a:t>
            </a:r>
            <a:r>
              <a:rPr lang="ru-RU" sz="1350" b="1" dirty="0" smtClean="0">
                <a:solidFill>
                  <a:srgbClr val="7030A0"/>
                </a:solidFill>
                <a:latin typeface="Cambria" pitchFamily="18" charset="0"/>
                <a:cs typeface="Times New Roman" pitchFamily="18" charset="0"/>
              </a:rPr>
              <a:t>МБУ </a:t>
            </a:r>
            <a:r>
              <a:rPr lang="ru-RU" sz="1350" b="1" dirty="0">
                <a:solidFill>
                  <a:srgbClr val="7030A0"/>
                </a:solidFill>
                <a:latin typeface="Cambria" pitchFamily="18" charset="0"/>
                <a:cs typeface="Times New Roman" pitchFamily="18" charset="0"/>
              </a:rPr>
              <a:t>Спорткомплекс  «Здоровье</a:t>
            </a:r>
            <a:r>
              <a:rPr lang="ru-RU" sz="1350" b="1" dirty="0" smtClean="0">
                <a:solidFill>
                  <a:srgbClr val="7030A0"/>
                </a:solidFill>
                <a:latin typeface="Cambria" pitchFamily="18" charset="0"/>
                <a:cs typeface="Times New Roman" pitchFamily="18" charset="0"/>
              </a:rPr>
              <a:t>», </a:t>
            </a:r>
            <a:r>
              <a:rPr lang="ru-RU" sz="1350" b="1" dirty="0" smtClean="0">
                <a:solidFill>
                  <a:srgbClr val="7030A0"/>
                </a:solidFill>
                <a:latin typeface="Cambria" pitchFamily="18" charset="0"/>
              </a:rPr>
              <a:t>МАУ «Спортивная школа»,  </a:t>
            </a:r>
            <a:r>
              <a:rPr lang="ru-RU" sz="1350" b="1" dirty="0" smtClean="0">
                <a:solidFill>
                  <a:srgbClr val="7030A0"/>
                </a:solidFill>
                <a:latin typeface="Cambria" pitchFamily="18" charset="0"/>
                <a:cs typeface="Times New Roman" pitchFamily="18" charset="0"/>
              </a:rPr>
              <a:t>МБУ «Спортивная школа «</a:t>
            </a:r>
            <a:r>
              <a:rPr lang="ru-RU" sz="1350" b="1" dirty="0" err="1" smtClean="0">
                <a:solidFill>
                  <a:srgbClr val="7030A0"/>
                </a:solidFill>
                <a:latin typeface="Cambria" pitchFamily="18" charset="0"/>
                <a:cs typeface="Times New Roman" pitchFamily="18" charset="0"/>
              </a:rPr>
              <a:t>Олимпик</a:t>
            </a:r>
            <a:r>
              <a:rPr lang="ru-RU" sz="1350" b="1" dirty="0" smtClean="0">
                <a:solidFill>
                  <a:srgbClr val="7030A0"/>
                </a:solidFill>
                <a:latin typeface="Cambria" pitchFamily="18" charset="0"/>
                <a:cs typeface="Times New Roman" pitchFamily="18" charset="0"/>
              </a:rPr>
              <a:t>».</a:t>
            </a:r>
            <a:endParaRPr lang="ru-RU" sz="1350" b="1" dirty="0">
              <a:solidFill>
                <a:srgbClr val="7030A0"/>
              </a:solidFill>
              <a:latin typeface="Cambria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1350" b="1" dirty="0" smtClean="0">
                <a:solidFill>
                  <a:srgbClr val="7030A0"/>
                </a:solidFill>
                <a:latin typeface="Cambria" pitchFamily="18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ru-RU" sz="1200" b="1" dirty="0" smtClean="0">
                <a:solidFill>
                  <a:srgbClr val="002060"/>
                </a:solidFill>
                <a:latin typeface="Cambria" pitchFamily="18" charset="0"/>
              </a:rPr>
              <a:t>      </a:t>
            </a:r>
            <a:r>
              <a:rPr lang="ru-RU" sz="1200" b="1" u="sng" dirty="0" smtClean="0">
                <a:solidFill>
                  <a:srgbClr val="002060"/>
                </a:solidFill>
                <a:latin typeface="Cambria" pitchFamily="18" charset="0"/>
              </a:rPr>
              <a:t> Расходы по данной программе включают  в себя:</a:t>
            </a:r>
          </a:p>
          <a:p>
            <a:pPr marL="228600" indent="-228600" algn="just">
              <a:lnSpc>
                <a:spcPct val="110000"/>
              </a:lnSpc>
              <a:buFont typeface="+mj-lt"/>
              <a:buAutoNum type="arabicPeriod"/>
            </a:pPr>
            <a:r>
              <a:rPr lang="ru-RU" sz="1200" dirty="0" smtClean="0">
                <a:solidFill>
                  <a:srgbClr val="002060"/>
                </a:solidFill>
                <a:latin typeface="Cambria" pitchFamily="18" charset="0"/>
              </a:rPr>
              <a:t>Выполнение муниципального задания спортивным комплексом «Здоровье» по  предоставлению услуг  </a:t>
            </a:r>
            <a:r>
              <a:rPr lang="ru-RU" sz="1200" dirty="0">
                <a:solidFill>
                  <a:srgbClr val="002060"/>
                </a:solidFill>
                <a:latin typeface="Cambria" pitchFamily="18" charset="0"/>
              </a:rPr>
              <a:t>в сфере физической культуры и </a:t>
            </a:r>
            <a:r>
              <a:rPr lang="ru-RU" sz="1200" dirty="0" smtClean="0">
                <a:solidFill>
                  <a:srgbClr val="002060"/>
                </a:solidFill>
                <a:latin typeface="Cambria" pitchFamily="18" charset="0"/>
              </a:rPr>
              <a:t>спорта – </a:t>
            </a:r>
            <a:r>
              <a:rPr lang="ru-RU" sz="1200" b="1" dirty="0" smtClean="0">
                <a:solidFill>
                  <a:srgbClr val="002060"/>
                </a:solidFill>
                <a:latin typeface="Cambria" pitchFamily="18" charset="0"/>
              </a:rPr>
              <a:t>21 054,7 тыс. руб.;</a:t>
            </a:r>
          </a:p>
          <a:p>
            <a:pPr marL="228600" indent="-228600" algn="just">
              <a:lnSpc>
                <a:spcPct val="110000"/>
              </a:lnSpc>
              <a:buFont typeface="+mj-lt"/>
              <a:buAutoNum type="arabicPeriod"/>
            </a:pPr>
            <a:r>
              <a:rPr lang="ru-RU" sz="1200" dirty="0">
                <a:solidFill>
                  <a:srgbClr val="002060"/>
                </a:solidFill>
                <a:latin typeface="Cambria" pitchFamily="18" charset="0"/>
              </a:rPr>
              <a:t>Выполнение муниципального задания МБУ «Спортивная школа «</a:t>
            </a:r>
            <a:r>
              <a:rPr lang="ru-RU" sz="1200" dirty="0" err="1">
                <a:solidFill>
                  <a:srgbClr val="002060"/>
                </a:solidFill>
                <a:latin typeface="Cambria" pitchFamily="18" charset="0"/>
              </a:rPr>
              <a:t>Олимпик</a:t>
            </a:r>
            <a:r>
              <a:rPr lang="ru-RU" sz="1200" dirty="0">
                <a:solidFill>
                  <a:srgbClr val="002060"/>
                </a:solidFill>
                <a:latin typeface="Cambria" pitchFamily="18" charset="0"/>
              </a:rPr>
              <a:t>» и МАУ «Спортивная школа» по предоставлению услуг дополнительного образования детей – </a:t>
            </a:r>
            <a:r>
              <a:rPr lang="ru-RU" sz="1200" b="1" dirty="0">
                <a:solidFill>
                  <a:srgbClr val="002060"/>
                </a:solidFill>
                <a:latin typeface="Cambria" pitchFamily="18" charset="0"/>
              </a:rPr>
              <a:t>33 052,0  тыс. руб</a:t>
            </a:r>
            <a:r>
              <a:rPr lang="ru-RU" sz="1200" dirty="0" smtClean="0">
                <a:solidFill>
                  <a:srgbClr val="002060"/>
                </a:solidFill>
                <a:latin typeface="Cambria" pitchFamily="18" charset="0"/>
              </a:rPr>
              <a:t>.; по предоставлению услуг по спортивной подготовке </a:t>
            </a:r>
            <a:r>
              <a:rPr lang="ru-RU" sz="1200" b="1" dirty="0" smtClean="0">
                <a:solidFill>
                  <a:srgbClr val="002060"/>
                </a:solidFill>
                <a:latin typeface="Cambria" pitchFamily="18" charset="0"/>
              </a:rPr>
              <a:t>18 209,0 тыс. руб.;</a:t>
            </a:r>
          </a:p>
          <a:p>
            <a:pPr marL="228600" indent="-228600" algn="just">
              <a:lnSpc>
                <a:spcPct val="11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Cambria" pitchFamily="18" charset="0"/>
              </a:rPr>
              <a:t>3.   Развитие</a:t>
            </a:r>
            <a:r>
              <a:rPr lang="ru-RU" sz="1200" b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Cambria" pitchFamily="18" charset="0"/>
              </a:rPr>
              <a:t>инфраструктуры спортивных учреждений в городском округе Сухой </a:t>
            </a:r>
            <a:r>
              <a:rPr lang="ru-RU" sz="1200" dirty="0">
                <a:solidFill>
                  <a:srgbClr val="002060"/>
                </a:solidFill>
                <a:latin typeface="Cambria" pitchFamily="18" charset="0"/>
              </a:rPr>
              <a:t>Лог (устройство стропильной кровли над МБУ «СК «Здоровье», надзор за проведением работ,  приобретение </a:t>
            </a:r>
            <a:r>
              <a:rPr lang="ru-RU" sz="1200" dirty="0" smtClean="0">
                <a:solidFill>
                  <a:srgbClr val="002060"/>
                </a:solidFill>
                <a:latin typeface="Cambria" pitchFamily="18" charset="0"/>
              </a:rPr>
              <a:t>стройматериалов для ремонта кровли здания по ул. Милицейская, 6 («Богатырь») </a:t>
            </a:r>
            <a:r>
              <a:rPr lang="ru-RU" sz="1200" dirty="0">
                <a:solidFill>
                  <a:srgbClr val="002060"/>
                </a:solidFill>
                <a:latin typeface="Cambria" pitchFamily="18" charset="0"/>
              </a:rPr>
              <a:t>– </a:t>
            </a:r>
            <a:r>
              <a:rPr lang="ru-RU" sz="1200" b="1" dirty="0">
                <a:solidFill>
                  <a:srgbClr val="002060"/>
                </a:solidFill>
                <a:latin typeface="Cambria" pitchFamily="18" charset="0"/>
              </a:rPr>
              <a:t>7 217,5 тыс. руб</a:t>
            </a:r>
            <a:r>
              <a:rPr lang="ru-RU" sz="1200" dirty="0" smtClean="0">
                <a:solidFill>
                  <a:srgbClr val="002060"/>
                </a:solidFill>
                <a:latin typeface="Cambria" pitchFamily="18" charset="0"/>
              </a:rPr>
              <a:t>.;</a:t>
            </a:r>
          </a:p>
          <a:p>
            <a:pPr marL="228600" indent="-228600" algn="just">
              <a:lnSpc>
                <a:spcPct val="110000"/>
              </a:lnSpc>
              <a:buFontTx/>
              <a:buAutoNum type="arabicPeriod" startAt="4"/>
            </a:pPr>
            <a:r>
              <a:rPr lang="ru-RU" sz="1200" dirty="0">
                <a:solidFill>
                  <a:srgbClr val="002060"/>
                </a:solidFill>
                <a:latin typeface="Cambria" pitchFamily="18" charset="0"/>
              </a:rPr>
              <a:t>Проведение физкультурных и спортивных мероприятий городского округа –    </a:t>
            </a:r>
            <a:r>
              <a:rPr lang="ru-RU" sz="1200" dirty="0" smtClean="0">
                <a:solidFill>
                  <a:srgbClr val="002060"/>
                </a:solidFill>
                <a:latin typeface="Cambria" pitchFamily="18" charset="0"/>
              </a:rPr>
              <a:t>     </a:t>
            </a:r>
            <a:r>
              <a:rPr lang="ru-RU" sz="1200" b="1" dirty="0" smtClean="0">
                <a:solidFill>
                  <a:srgbClr val="002060"/>
                </a:solidFill>
                <a:latin typeface="Cambria" pitchFamily="18" charset="0"/>
              </a:rPr>
              <a:t>2 </a:t>
            </a:r>
            <a:r>
              <a:rPr lang="ru-RU" sz="1200" b="1" dirty="0">
                <a:solidFill>
                  <a:srgbClr val="002060"/>
                </a:solidFill>
                <a:latin typeface="Cambria" pitchFamily="18" charset="0"/>
              </a:rPr>
              <a:t>680,0 тыс. руб.  </a:t>
            </a:r>
            <a:r>
              <a:rPr lang="ru-RU" sz="1200" dirty="0">
                <a:solidFill>
                  <a:srgbClr val="002060"/>
                </a:solidFill>
                <a:latin typeface="Cambria" pitchFamily="18" charset="0"/>
              </a:rPr>
              <a:t>За 2019 год было проведено 473 мероприятия («Лыжня России – 2019», День физкультурника, Первенство Свердловской области по лыжным гонкам, фитнес-аэробике, хоккею с мячом, футболу, легкоатлетическая эстафета 9 Мая, первенство городского округа Сухой Лог по настольному теннису, по самбо, по шахматам, кросс наций и т.д.). </a:t>
            </a:r>
            <a:endParaRPr lang="ru-RU" sz="1200" dirty="0" smtClean="0">
              <a:solidFill>
                <a:srgbClr val="002060"/>
              </a:solidFill>
              <a:latin typeface="Cambria" pitchFamily="18" charset="0"/>
            </a:endParaRPr>
          </a:p>
          <a:p>
            <a:pPr marL="228600" indent="-228600" algn="just">
              <a:lnSpc>
                <a:spcPct val="110000"/>
              </a:lnSpc>
              <a:buFontTx/>
              <a:buAutoNum type="arabicPeriod" startAt="4"/>
            </a:pPr>
            <a:r>
              <a:rPr lang="ru-RU" sz="1200" dirty="0" smtClean="0">
                <a:solidFill>
                  <a:srgbClr val="002060"/>
                </a:solidFill>
                <a:latin typeface="Cambria" pitchFamily="18" charset="0"/>
              </a:rPr>
              <a:t>Оборудование </a:t>
            </a:r>
            <a:r>
              <a:rPr lang="ru-RU" sz="1200" dirty="0">
                <a:solidFill>
                  <a:srgbClr val="002060"/>
                </a:solidFill>
                <a:latin typeface="Cambria" pitchFamily="18" charset="0"/>
              </a:rPr>
              <a:t>крыльца помещения спортивной школы специальным пандусом для подъема инвалидов – </a:t>
            </a:r>
            <a:r>
              <a:rPr lang="ru-RU" sz="1200" b="1" dirty="0">
                <a:solidFill>
                  <a:srgbClr val="002060"/>
                </a:solidFill>
                <a:latin typeface="Cambria" pitchFamily="18" charset="0"/>
              </a:rPr>
              <a:t>166,0 тыс. руб</a:t>
            </a:r>
            <a:r>
              <a:rPr lang="ru-RU" sz="1200" dirty="0">
                <a:solidFill>
                  <a:srgbClr val="002060"/>
                </a:solidFill>
                <a:latin typeface="Cambria" pitchFamily="18" charset="0"/>
              </a:rPr>
              <a:t>.,  устранение нарушений требований пожарной безопасности в МБУ «Спортивная школа «</a:t>
            </a:r>
            <a:r>
              <a:rPr lang="ru-RU" sz="1200" dirty="0" err="1">
                <a:solidFill>
                  <a:srgbClr val="002060"/>
                </a:solidFill>
                <a:latin typeface="Cambria" pitchFamily="18" charset="0"/>
              </a:rPr>
              <a:t>Олимпик</a:t>
            </a:r>
            <a:r>
              <a:rPr lang="ru-RU" sz="1200" dirty="0">
                <a:solidFill>
                  <a:srgbClr val="002060"/>
                </a:solidFill>
                <a:latin typeface="Cambria" pitchFamily="18" charset="0"/>
              </a:rPr>
              <a:t>» и МАУ «Спортивная школа» </a:t>
            </a:r>
            <a:r>
              <a:rPr lang="ru-RU" sz="1200" b="1" dirty="0">
                <a:solidFill>
                  <a:srgbClr val="002060"/>
                </a:solidFill>
                <a:latin typeface="Cambria" pitchFamily="18" charset="0"/>
              </a:rPr>
              <a:t>- 655 тыс. руб</a:t>
            </a:r>
            <a:r>
              <a:rPr lang="ru-RU" sz="1200" b="1" dirty="0" smtClean="0">
                <a:solidFill>
                  <a:srgbClr val="002060"/>
                </a:solidFill>
                <a:latin typeface="Cambria" pitchFamily="18" charset="0"/>
              </a:rPr>
              <a:t>.,</a:t>
            </a:r>
          </a:p>
          <a:p>
            <a:pPr marL="228600" indent="-228600" algn="just">
              <a:lnSpc>
                <a:spcPct val="110000"/>
              </a:lnSpc>
              <a:buFontTx/>
              <a:buAutoNum type="arabicPeriod" startAt="4"/>
            </a:pPr>
            <a:r>
              <a:rPr lang="ru-RU" sz="1200" dirty="0" smtClean="0">
                <a:solidFill>
                  <a:srgbClr val="002060"/>
                </a:solidFill>
                <a:latin typeface="Cambria" pitchFamily="18" charset="0"/>
              </a:rPr>
              <a:t>Прочие расходы -  </a:t>
            </a:r>
            <a:r>
              <a:rPr lang="ru-RU" sz="1200" b="1" dirty="0" smtClean="0">
                <a:solidFill>
                  <a:srgbClr val="002060"/>
                </a:solidFill>
                <a:latin typeface="Cambria" pitchFamily="18" charset="0"/>
              </a:rPr>
              <a:t>385,3 тыс. руб.</a:t>
            </a:r>
            <a:endParaRPr lang="ru-RU" sz="1200" b="1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97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C:\Users\Наталья Константинов\AppData\Local\Microsoft\Windows\Temporary Internet Files\Content.IE5\PYZ6SCIQ\South_Park_-_Sofia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65" y="1253205"/>
            <a:ext cx="8248325" cy="536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37467" y="220401"/>
            <a:ext cx="8280920" cy="83233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Cambria" pitchFamily="18" charset="0"/>
              </a:rPr>
              <a:t>МП «Формирование современной городской среды в городском округе Сухой Лог до 2024 года»</a:t>
            </a:r>
            <a:endParaRPr lang="ru-RU" sz="2400" b="1" dirty="0">
              <a:latin typeface="Cambria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930780" y="2564904"/>
            <a:ext cx="5680906" cy="14401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</a:rPr>
              <a:t>Строительство многофункционального парка по проезду Строителей, 2 этап –благоустройство многофункционального парка - 30 085,3 тыс. руб. , в том числе: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Cambria" panose="02040503050406030204" pitchFamily="18" charset="0"/>
              </a:rPr>
              <a:t>  </a:t>
            </a:r>
            <a:r>
              <a:rPr lang="ru-RU" sz="1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 - </a:t>
            </a:r>
            <a:r>
              <a:rPr lang="ru-RU" sz="1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средства областного бюджета – </a:t>
            </a:r>
            <a:r>
              <a:rPr lang="ru-RU" sz="1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29 483,6 тыс. руб.,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- </a:t>
            </a:r>
            <a:r>
              <a:rPr lang="ru-RU" sz="1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средства местного бюджета – </a:t>
            </a:r>
            <a:r>
              <a:rPr lang="ru-RU" sz="1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601,7</a:t>
            </a:r>
            <a:r>
              <a:rPr lang="ru-RU" sz="1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тыс. руб.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80798" y="4221088"/>
            <a:ext cx="3992431" cy="107897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ru-RU" sz="1400" b="1" dirty="0">
                <a:solidFill>
                  <a:srgbClr val="002060"/>
                </a:solidFill>
                <a:latin typeface="Cambria" panose="02040503050406030204" pitchFamily="18" charset="0"/>
              </a:rPr>
              <a:t>Выполнение проектно-сметных работ и проведение экспертизы проектов по благоустройству общественных и дворовых </a:t>
            </a:r>
            <a:r>
              <a:rPr lang="ru-RU" sz="1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территорий – 160,2 тыс. руб.</a:t>
            </a:r>
            <a:endParaRPr lang="ru-RU" sz="14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68015" y="1340768"/>
            <a:ext cx="7769139" cy="1029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Cambria" panose="02040503050406030204" pitchFamily="18" charset="0"/>
              </a:rPr>
              <a:t>Общий объем средств, направленных на выполнение муниципальной программы «Формирование современной городской среды в городском округе Сухой Лог до </a:t>
            </a:r>
            <a:r>
              <a:rPr lang="ru-RU" sz="1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2024 </a:t>
            </a:r>
            <a:r>
              <a:rPr lang="ru-RU" sz="1400" b="1" dirty="0">
                <a:solidFill>
                  <a:srgbClr val="002060"/>
                </a:solidFill>
                <a:latin typeface="Cambria" panose="02040503050406030204" pitchFamily="18" charset="0"/>
              </a:rPr>
              <a:t>года» </a:t>
            </a:r>
            <a:r>
              <a:rPr lang="ru-RU" sz="1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в 2019 </a:t>
            </a:r>
            <a:r>
              <a:rPr lang="ru-RU" sz="1400" b="1" dirty="0">
                <a:solidFill>
                  <a:srgbClr val="002060"/>
                </a:solidFill>
                <a:latin typeface="Cambria" panose="02040503050406030204" pitchFamily="18" charset="0"/>
              </a:rPr>
              <a:t>году  </a:t>
            </a:r>
            <a:r>
              <a:rPr lang="ru-RU" sz="1400" b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составил  </a:t>
            </a:r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</a:rPr>
              <a:t>30 245,5 тыс</a:t>
            </a:r>
            <a:r>
              <a:rPr lang="ru-RU" sz="1400" b="1" dirty="0">
                <a:solidFill>
                  <a:srgbClr val="002060"/>
                </a:solidFill>
                <a:latin typeface="Cambria" pitchFamily="18" charset="0"/>
              </a:rPr>
              <a:t>. </a:t>
            </a:r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</a:rPr>
              <a:t>рублей</a:t>
            </a:r>
            <a:endParaRPr lang="ru-RU" sz="1400" b="1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20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3" y="285728"/>
            <a:ext cx="7960403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Cambria" pitchFamily="18" charset="0"/>
              </a:rPr>
              <a:t>Расходы на социальную политику, произведенные в 2019 году составили  153 510,9 тыс. руб.</a:t>
            </a:r>
            <a:r>
              <a:rPr lang="ru-RU" sz="2400" b="1" i="1" dirty="0" smtClean="0">
                <a:latin typeface="Cambria" pitchFamily="18" charset="0"/>
              </a:rPr>
              <a:t> 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(97,6%)</a:t>
            </a:r>
            <a:endParaRPr lang="ru-RU" sz="2400" b="1" i="1" dirty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884609709"/>
              </p:ext>
            </p:extLst>
          </p:nvPr>
        </p:nvGraphicFramePr>
        <p:xfrm>
          <a:off x="468000" y="1008001"/>
          <a:ext cx="8208000" cy="2963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65331" y="4005064"/>
            <a:ext cx="77768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Расходы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по разделу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«Социальная политика»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за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2019 год были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произведены в рамках 4 муниципальных программ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. Расходы по муниципальной программе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доступным жильем малоимущих граждан, многодетных, молодых семей, а также граждан, проживающих в сельской местности, в том числе молодых семей и молодых специалистов, на территории городского округа Сухой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составляют 4,8% от общих расходов на социальное обеспечение населения городского округа Сухой Лог.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24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5850" y="116632"/>
            <a:ext cx="848430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«Обеспечение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доступным жильем малоимущих граждан, многодетных, молодых семей, а также граждан, проживающих в сельской местности, в том числе молодых семей и молодых специалистов, на территории городского округа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Сухой Лог»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187623" y="1929632"/>
            <a:ext cx="6984776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791580" y="1538357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программе за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2017-2019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 (тыс. руб.)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41578179"/>
              </p:ext>
            </p:extLst>
          </p:nvPr>
        </p:nvGraphicFramePr>
        <p:xfrm>
          <a:off x="863587" y="2060848"/>
          <a:ext cx="7632848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Заголовок 20"/>
          <p:cNvSpPr txBox="1">
            <a:spLocks/>
          </p:cNvSpPr>
          <p:nvPr/>
        </p:nvSpPr>
        <p:spPr>
          <a:xfrm>
            <a:off x="644510" y="3861048"/>
            <a:ext cx="8215313" cy="36004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Направление расходов на улучшение жилищных условий граждан в 2019 году</a:t>
            </a:r>
            <a:endParaRPr lang="ru-RU" sz="1800" b="1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995704"/>
              </p:ext>
            </p:extLst>
          </p:nvPr>
        </p:nvGraphicFramePr>
        <p:xfrm>
          <a:off x="683568" y="4293096"/>
          <a:ext cx="7992888" cy="2111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5340593"/>
                <a:gridCol w="1258140"/>
                <a:gridCol w="962107"/>
              </a:tblGrid>
              <a:tr h="2806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Всего расходов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7 372,6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100 %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17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1.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 Предоставление 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социальных выплат молодым семьям на приобретение (строительство) 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жилья (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социальные выплаты на приобретение жилья получили 3  молодые семьи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)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3 778,6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cs typeface="Tahoma" pitchFamily="34" charset="0"/>
                        </a:rPr>
                        <a:t>51,3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73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2.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  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Улучшение</a:t>
                      </a:r>
                      <a:r>
                        <a:rPr lang="ru-RU" sz="14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жилищных условий граждан, проживающих в сельской местности </a:t>
                      </a:r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(</a:t>
                      </a:r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семьи, проживающих в сельской местности, смогли улучшить свои жилищные условия)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3 594,0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cs typeface="Tahoma" pitchFamily="34" charset="0"/>
                        </a:rPr>
                        <a:t>48,7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768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1080120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Достигнутые значения целевых показателей реализации МП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«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доступным жильем малоимущих граждан, многодетных, молодых семей, а также граждан, проживающих в сельской местности, в том числе молодых семей и молодых специалистов, на территории городского округа Сухой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»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696999"/>
              </p:ext>
            </p:extLst>
          </p:nvPr>
        </p:nvGraphicFramePr>
        <p:xfrm>
          <a:off x="467544" y="1340769"/>
          <a:ext cx="8208912" cy="527905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400600"/>
                <a:gridCol w="936104"/>
                <a:gridCol w="936104"/>
                <a:gridCol w="936104"/>
              </a:tblGrid>
              <a:tr h="292253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Наименование показателя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2019 год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92253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План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Факт                                                                        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0915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Cambria" panose="02040503050406030204" pitchFamily="18" charset="0"/>
                        </a:rPr>
                        <a:t>Количество заключенных договоров</a:t>
                      </a:r>
                      <a:r>
                        <a:rPr lang="ru-RU" sz="1100" baseline="0" dirty="0" smtClean="0">
                          <a:latin typeface="Cambria" panose="02040503050406030204" pitchFamily="18" charset="0"/>
                        </a:rPr>
                        <a:t> социального найма в построенных (приобретенных) жилых помещениях, ед.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063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Cambria" panose="02040503050406030204" pitchFamily="18" charset="0"/>
                        </a:rPr>
                        <a:t>Доля малоимущих граждан, в том числе многодетных семей, признанных нуждающимися</a:t>
                      </a:r>
                      <a:r>
                        <a:rPr lang="ru-RU" sz="1100" baseline="0" dirty="0" smtClean="0">
                          <a:latin typeface="Cambria" panose="02040503050406030204" pitchFamily="18" charset="0"/>
                        </a:rPr>
                        <a:t> в предоставлении жилых помещений, улучшивших жилищные условия в связи с предоставлением жилых помещений по договорам социального найма муниципального жилищного фонда, %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90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Cambria" panose="02040503050406030204" pitchFamily="18" charset="0"/>
                        </a:rPr>
                        <a:t>Количество заключенных договоров социального найма жилых помещений, ед.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15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Cambria" panose="02040503050406030204" pitchFamily="18" charset="0"/>
                        </a:rPr>
                        <a:t>Количество</a:t>
                      </a:r>
                      <a:r>
                        <a:rPr lang="ru-RU" sz="1100" baseline="0" dirty="0" smtClean="0">
                          <a:latin typeface="Cambria" panose="02040503050406030204" pitchFamily="18" charset="0"/>
                        </a:rPr>
                        <a:t> предоставленных социальных выплат молодым семьям, нуждающимся в улучшении жилищных условий, ед.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5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Cambria" panose="02040503050406030204" pitchFamily="18" charset="0"/>
                        </a:rPr>
                        <a:t>Доля молодых семей, получивших социальную</a:t>
                      </a:r>
                      <a:r>
                        <a:rPr lang="ru-RU" sz="1100" baseline="0" dirty="0" smtClean="0">
                          <a:latin typeface="Cambria" panose="02040503050406030204" pitchFamily="18" charset="0"/>
                        </a:rPr>
                        <a:t> выплату, %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15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Cambria" panose="02040503050406030204" pitchFamily="18" charset="0"/>
                        </a:rPr>
                        <a:t>Количество ипотечных кредитов, взятых молодыми семьями для приобретения (строительства) жилья, ед.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15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Количество жилых помещений, приобретенных молодыми семьями с использованием собственных средств, ед.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15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Cambria" panose="02040503050406030204" pitchFamily="18" charset="0"/>
                        </a:rPr>
                        <a:t>Количество предоставленных социальных выплат</a:t>
                      </a:r>
                      <a:r>
                        <a:rPr lang="ru-RU" sz="1100" baseline="0" dirty="0" smtClean="0">
                          <a:latin typeface="Cambria" panose="02040503050406030204" pitchFamily="18" charset="0"/>
                        </a:rPr>
                        <a:t> гражданам, проживающим в сельской местности, в том числе молодым семьям и молодым специалистам, ед.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89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Cambria" panose="02040503050406030204" pitchFamily="18" charset="0"/>
                        </a:rPr>
                        <a:t>Количество ипотечных кредитов, взятых гражданами, проживающими в сельской местности, в том числе молодым семьям и  молодым</a:t>
                      </a:r>
                      <a:r>
                        <a:rPr lang="ru-RU" sz="1100" baseline="0" dirty="0" smtClean="0">
                          <a:latin typeface="Cambria" panose="02040503050406030204" pitchFamily="18" charset="0"/>
                        </a:rPr>
                        <a:t> специалистам, для приобретения (строительства) жилья в сельской местности, ед.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8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Количество жилых помещений, приобретенных участниками программы</a:t>
                      </a:r>
                      <a:r>
                        <a:rPr lang="ru-RU" sz="1100" baseline="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с использованием собственных средств, ед.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086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669942" y="3653193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программе за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2017-2019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 (тыс. руб.)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683568" y="4005064"/>
            <a:ext cx="7776864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420773"/>
              </p:ext>
            </p:extLst>
          </p:nvPr>
        </p:nvGraphicFramePr>
        <p:xfrm>
          <a:off x="971600" y="1124744"/>
          <a:ext cx="7056784" cy="241448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616624"/>
                <a:gridCol w="1440160"/>
              </a:tblGrid>
              <a:tr h="57580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Подпрограмма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Сумма, </a:t>
                      </a:r>
                    </a:p>
                    <a:p>
                      <a:pPr algn="ctr"/>
                      <a:r>
                        <a:rPr lang="ru-RU" sz="1400" dirty="0" smtClean="0"/>
                        <a:t>тыс. руб.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76321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Развитие потенциала молодежи городского округа Сухой Лог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4 144,0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5551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Патриотическое воспитание молодежи на территории городского округа Сухой Лог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151,5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3720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Развитие деятельности в сфере организации и обеспечения отдыха и оздоровления детей в городском округе Сухой Лог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938,0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341476492"/>
              </p:ext>
            </p:extLst>
          </p:nvPr>
        </p:nvGraphicFramePr>
        <p:xfrm>
          <a:off x="1106478" y="4293096"/>
          <a:ext cx="7128792" cy="2147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593284" y="188640"/>
            <a:ext cx="8155180" cy="792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atin typeface="Cambria" pitchFamily="18" charset="0"/>
              </a:rPr>
              <a:t>МП «Молодежь Свердловской области на территории городского округа Сухой Лог»</a:t>
            </a:r>
            <a:endParaRPr lang="ru-RU" sz="22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02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92888" cy="767110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Достигнутые значения целевых показателей реализации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МП «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Молодежь Свердловской области на территории городского округа Сухой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Лог»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581110"/>
              </p:ext>
            </p:extLst>
          </p:nvPr>
        </p:nvGraphicFramePr>
        <p:xfrm>
          <a:off x="611560" y="1124744"/>
          <a:ext cx="8064897" cy="5185853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883514"/>
                <a:gridCol w="1059583"/>
                <a:gridCol w="1060900"/>
                <a:gridCol w="1060900"/>
              </a:tblGrid>
              <a:tr h="288032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Наименование показателя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2019 год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59438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План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Факт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03653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молодых граждан от 14 до 30 лет, участвующих в деятельности общественных объединений, различных</a:t>
                      </a:r>
                      <a:r>
                        <a:rPr kumimoji="0" lang="ru-RU" sz="1100" kern="1200" baseline="0" dirty="0" smtClean="0">
                          <a:effectLst/>
                          <a:latin typeface="Cambria" panose="02040503050406030204" pitchFamily="18" charset="0"/>
                        </a:rPr>
                        <a:t> форм общественного самоуправления, %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28,3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28,6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29,1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13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молодых граждан от 14 до 30 лет, имеющих информацию о возможностях</a:t>
                      </a:r>
                      <a:r>
                        <a:rPr kumimoji="0" lang="ru-RU" sz="1100" kern="1200" baseline="0" dirty="0" smtClean="0">
                          <a:effectLst/>
                          <a:latin typeface="Cambria" panose="02040503050406030204" pitchFamily="18" charset="0"/>
                        </a:rPr>
                        <a:t> включения в общественную жизнь, деятельность органов местного самоуправления, %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64,9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62,2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63,3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928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молодых граждан</a:t>
                      </a:r>
                      <a:r>
                        <a:rPr kumimoji="0" lang="ru-RU" sz="1100" kern="1200" baseline="0" dirty="0" smtClean="0">
                          <a:effectLst/>
                          <a:latin typeface="Cambria" panose="02040503050406030204" pitchFamily="18" charset="0"/>
                        </a:rPr>
                        <a:t> от 14 до 30 лет – участников программ и мероприятий, %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45,0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77,1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89,2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696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Количество программ и мероприятий, направленных на формирование здорового образа жизни, толерантного отношения, поддержку</a:t>
                      </a:r>
                      <a:r>
                        <a:rPr kumimoji="0" lang="ru-RU" sz="1100" kern="1200" baseline="0" dirty="0" smtClean="0">
                          <a:effectLst/>
                          <a:latin typeface="Cambria" panose="02040503050406030204" pitchFamily="18" charset="0"/>
                        </a:rPr>
                        <a:t> талантливой молодежи, а также поддержку несовершеннолетних, находящихся в трудной жизненной ситуации, единиц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109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109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921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молодых граждан</a:t>
                      </a:r>
                      <a:r>
                        <a:rPr kumimoji="0" lang="ru-RU" sz="1100" kern="1200" baseline="0" dirty="0" smtClean="0">
                          <a:effectLst/>
                          <a:latin typeface="Cambria" panose="02040503050406030204" pitchFamily="18" charset="0"/>
                        </a:rPr>
                        <a:t> – участников мероприятий и программ по патриотическому воспитанию, %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21,9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22,9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66,8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263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Количество мероприятий,</a:t>
                      </a:r>
                      <a:r>
                        <a:rPr kumimoji="0" lang="ru-RU" sz="1100" kern="1200" baseline="0" dirty="0" smtClean="0">
                          <a:effectLst/>
                          <a:latin typeface="Cambria" panose="02040503050406030204" pitchFamily="18" charset="0"/>
                        </a:rPr>
                        <a:t> направленных на патриотическое воспитание молодых граждан, единиц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Количество несовершеннолетних граждан в возрасте от 14 до 18 лет временно трудоустроенных за отчетный период, человек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133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133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136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839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Количество нуждающихся</a:t>
                      </a:r>
                      <a:r>
                        <a:rPr lang="ru-RU" sz="1100" baseline="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во временном трудоустройстве за отчетный период, человек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229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229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230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653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молодых граждан в возрасте от 14 до 18 лет, имеющих</a:t>
                      </a:r>
                      <a:r>
                        <a:rPr kumimoji="0" lang="ru-RU" sz="1100" kern="1200" baseline="0" dirty="0" smtClean="0">
                          <a:effectLst/>
                          <a:latin typeface="Cambria" panose="02040503050406030204" pitchFamily="18" charset="0"/>
                        </a:rPr>
                        <a:t> информацию о возможности временного трудоустройства, %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82,3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82,3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69,4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181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5"/>
          <p:cNvSpPr>
            <a:spLocks noChangeArrowheads="1"/>
          </p:cNvSpPr>
          <p:nvPr/>
        </p:nvSpPr>
        <p:spPr bwMode="auto">
          <a:xfrm>
            <a:off x="3112204" y="196892"/>
            <a:ext cx="5818562" cy="830997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На </a:t>
            </a:r>
            <a:r>
              <a:rPr lang="ru-RU" sz="1600" b="1" dirty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территории городского округа </a:t>
            </a:r>
            <a:r>
              <a:rPr lang="ru-RU" sz="1600" b="1" dirty="0" smtClean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 Сухой Лог осуществляет свою деятельность 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МБУ «Городской молодежный центр»</a:t>
            </a:r>
            <a:endParaRPr lang="ru-RU" sz="1600" b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33065" y="1027889"/>
            <a:ext cx="5997701" cy="1565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 </a:t>
            </a:r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В рамах данной программы проводятся мероприятия по работе с молодежью и патриотическому воспитанию молодежи. За 2019 год состоялось 109 мероприятий, участие в них приняло более 5 тысяч человек. </a:t>
            </a:r>
          </a:p>
          <a:p>
            <a:pPr algn="just">
              <a:lnSpc>
                <a:spcPct val="110000"/>
              </a:lnSpc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10" name="Picture 9" descr="https://pp.vk.me/c626916/v626916533/30300/UeOqYTWto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11278"/>
            <a:ext cx="2520280" cy="191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323528" y="2426287"/>
            <a:ext cx="5328592" cy="276691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   </a:t>
            </a:r>
            <a:r>
              <a:rPr lang="ru-RU" sz="1500" b="1" u="sng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1100" b="1" u="sng" dirty="0" smtClean="0">
                <a:solidFill>
                  <a:srgbClr val="002060"/>
                </a:solidFill>
                <a:latin typeface="Cambria" pitchFamily="18" charset="0"/>
              </a:rPr>
              <a:t>Наиболее значимые из них: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100" dirty="0" smtClean="0">
                <a:solidFill>
                  <a:srgbClr val="002060"/>
                </a:solidFill>
                <a:latin typeface="Cambria" pitchFamily="18" charset="0"/>
              </a:rPr>
              <a:t>Муниципальное соревнование «Школа безопасности»;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100" dirty="0" smtClean="0">
                <a:solidFill>
                  <a:srgbClr val="002060"/>
                </a:solidFill>
                <a:latin typeface="Cambria" pitchFamily="18" charset="0"/>
              </a:rPr>
              <a:t>Заседание дискуссионного клуба (экономическая безопасность;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100" dirty="0" smtClean="0">
                <a:solidFill>
                  <a:srgbClr val="002060"/>
                </a:solidFill>
                <a:latin typeface="Cambria" pitchFamily="18" charset="0"/>
              </a:rPr>
              <a:t>Интеллектуальные игры для работающей молодежи;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100" dirty="0" smtClean="0">
                <a:solidFill>
                  <a:srgbClr val="002060"/>
                </a:solidFill>
                <a:latin typeface="Cambria" pitchFamily="18" charset="0"/>
              </a:rPr>
              <a:t>Парад общественных и волонтерских объединений;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100" dirty="0" smtClean="0">
                <a:solidFill>
                  <a:srgbClr val="002060"/>
                </a:solidFill>
                <a:latin typeface="Cambria" pitchFamily="18" charset="0"/>
              </a:rPr>
              <a:t>День молодежи;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100" dirty="0" smtClean="0">
                <a:solidFill>
                  <a:srgbClr val="002060"/>
                </a:solidFill>
                <a:latin typeface="Cambria" pitchFamily="18" charset="0"/>
              </a:rPr>
              <a:t>Акция «Обелиск»;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100" dirty="0" smtClean="0">
                <a:solidFill>
                  <a:srgbClr val="002060"/>
                </a:solidFill>
                <a:latin typeface="Cambria" pitchFamily="18" charset="0"/>
              </a:rPr>
              <a:t>Акция «Зажги свечу»;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100" dirty="0" smtClean="0">
                <a:solidFill>
                  <a:srgbClr val="002060"/>
                </a:solidFill>
                <a:latin typeface="Cambria" pitchFamily="18" charset="0"/>
              </a:rPr>
              <a:t>Акция «Георгиевская ленточка»;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100" dirty="0" smtClean="0">
                <a:solidFill>
                  <a:srgbClr val="002060"/>
                </a:solidFill>
                <a:latin typeface="Cambria" pitchFamily="18" charset="0"/>
              </a:rPr>
              <a:t>Муниципальный конкурс патриотической песни»;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100" dirty="0" smtClean="0">
                <a:solidFill>
                  <a:srgbClr val="002060"/>
                </a:solidFill>
                <a:latin typeface="Cambria" pitchFamily="18" charset="0"/>
              </a:rPr>
              <a:t>Конкурс строевой подготовки юнармейских отрядов, «Школа лидеров»;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100" dirty="0" smtClean="0">
                <a:solidFill>
                  <a:srgbClr val="002060"/>
                </a:solidFill>
                <a:latin typeface="Cambria" pitchFamily="18" charset="0"/>
              </a:rPr>
              <a:t>Конкурс «Молодость – 2019»;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100" dirty="0" smtClean="0">
                <a:solidFill>
                  <a:srgbClr val="002060"/>
                </a:solidFill>
                <a:latin typeface="Cambria" pitchFamily="18" charset="0"/>
              </a:rPr>
              <a:t>День города;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100" dirty="0" smtClean="0">
                <a:solidFill>
                  <a:srgbClr val="002060"/>
                </a:solidFill>
                <a:latin typeface="Cambria" pitchFamily="18" charset="0"/>
              </a:rPr>
              <a:t>Мероприятие «Оборонка - 2019» и т.д.</a:t>
            </a:r>
            <a:endParaRPr lang="ru-RU" sz="11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24141" y="4725143"/>
            <a:ext cx="8594026" cy="342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          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40979" name="Picture 19" descr="http://i.ytimg.com/vi/hqtYy4v13cg/mq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714" y="4797153"/>
            <a:ext cx="2952249" cy="182777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1" name="Picture 11" descr="http://arsenalveteran.ru/inbox/images/blog/20161204_213548_4422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096" y="2426287"/>
            <a:ext cx="2960867" cy="197391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5373216"/>
            <a:ext cx="5328592" cy="133434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35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Общее количество молодых граждан в возрасте от 14 до 18 лет, которые были временно трудоустроены – 133</a:t>
            </a:r>
            <a:r>
              <a:rPr lang="ru-RU" sz="135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35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человека. Были разработаны и выпущены специализированные буклеты, статьи и плакаты по трудоустройству молодежи, которые выдавались при инструктажах и во время работы.</a:t>
            </a:r>
            <a:endParaRPr lang="ru-RU" sz="135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92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5479" y="188640"/>
            <a:ext cx="5143536" cy="50006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latin typeface="Cambria" pitchFamily="18" charset="0"/>
              </a:rPr>
              <a:t>Национальная экономика</a:t>
            </a:r>
            <a:endParaRPr lang="ru-RU" sz="2800" b="1" i="1" dirty="0">
              <a:latin typeface="Cambria" pitchFamily="18" charset="0"/>
            </a:endParaRPr>
          </a:p>
        </p:txBody>
      </p:sp>
      <p:pic>
        <p:nvPicPr>
          <p:cNvPr id="4" name="Рисунок 6" descr="http://im6-tub-ru.yandex.net/i?id=297133972-0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52383"/>
            <a:ext cx="2133600" cy="1428750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</p:spPr>
      </p:pic>
      <p:pic>
        <p:nvPicPr>
          <p:cNvPr id="110604" name="Picture 12" descr="C:\Documents and Settings\Светлана\Local Settings\Temporary Internet Files\Content.IE5\OB7FQKXD\1221_06_2_web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5076" y="1052384"/>
            <a:ext cx="2214579" cy="148376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</p:pic>
      <p:pic>
        <p:nvPicPr>
          <p:cNvPr id="110750" name="Picture 158" descr="C:\Documents and Settings\Светлана\Local Settings\Temporary Internet Files\Content.IE5\UVYVIHEN\remont-dorog3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626752"/>
            <a:ext cx="2133600" cy="163497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</p:pic>
      <p:sp>
        <p:nvSpPr>
          <p:cNvPr id="165" name="Прямоугольник 164"/>
          <p:cNvSpPr/>
          <p:nvPr/>
        </p:nvSpPr>
        <p:spPr>
          <a:xfrm>
            <a:off x="2563704" y="1114584"/>
            <a:ext cx="3929091" cy="3024335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2019 году расходы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национальную экономику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составили 93 383,7 тыс. рублей,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том числе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Сельское хоз-во и рыболовство – </a:t>
            </a:r>
            <a:r>
              <a:rPr lang="ru-RU" sz="13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1 121,0 тыс. руб.;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Водное хозяйство – </a:t>
            </a:r>
            <a:r>
              <a:rPr lang="ru-RU" sz="13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300,0  тыс. руб.;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Транспорт – </a:t>
            </a:r>
            <a:r>
              <a:rPr lang="ru-RU" sz="13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524,1 тыс. руб.;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Дорожное хозяйство – </a:t>
            </a:r>
            <a:r>
              <a:rPr lang="ru-RU" sz="13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88 797,7 тыс. руб.;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Другие вопросы в области национальной экономики –  </a:t>
            </a:r>
            <a:r>
              <a:rPr lang="ru-RU" sz="13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2 640,9 тыс. руб.</a:t>
            </a:r>
            <a:endParaRPr lang="ru-RU" sz="13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8613" name="Picture 5" descr="C:\Users\Наталья Константинов\AppData\Local\Microsoft\Windows\Temporary Internet Files\Content.IE5\0CZTC66X\200px-Noginsk_bridge_and_fountain_03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695" y="2656840"/>
            <a:ext cx="2179960" cy="1634970"/>
          </a:xfrm>
          <a:prstGeom prst="rect">
            <a:avLst/>
          </a:prstGeom>
          <a:noFill/>
          <a:ln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3" name="Picture 25" descr="http://homearound.ru/uploads/articles/82c84d07a11c917a3d693cd0592228466f152700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2195">
            <a:off x="4488109" y="4504040"/>
            <a:ext cx="3773408" cy="1998735"/>
          </a:xfrm>
          <a:prstGeom prst="rect">
            <a:avLst/>
          </a:prstGeom>
          <a:noFill/>
          <a:ln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E:\Схема функциональных зон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132943">
            <a:off x="899420" y="4443932"/>
            <a:ext cx="3039800" cy="2100932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062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5" y="142876"/>
            <a:ext cx="8186737" cy="6429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900" b="1" dirty="0" smtClean="0">
                <a:latin typeface="Book Antiqua" pitchFamily="18" charset="0"/>
              </a:rPr>
              <a:t/>
            </a:r>
            <a:br>
              <a:rPr lang="ru-RU" sz="1900" b="1" dirty="0" smtClean="0">
                <a:latin typeface="Book Antiqua" pitchFamily="18" charset="0"/>
              </a:rPr>
            </a:b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Основные параметры исполнения бюджета </a:t>
            </a:r>
            <a:b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городского округа Сухой Лог за 2019  год</a:t>
            </a:r>
            <a:r>
              <a:rPr lang="ru-RU" sz="21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/>
            </a:r>
            <a:br>
              <a:rPr lang="ru-RU" sz="21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</a:br>
            <a:endParaRPr lang="ru-RU" sz="19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Выноска с четырьмя стрелками 2"/>
          <p:cNvSpPr/>
          <p:nvPr/>
        </p:nvSpPr>
        <p:spPr>
          <a:xfrm>
            <a:off x="3143240" y="2500306"/>
            <a:ext cx="2786083" cy="1785950"/>
          </a:xfrm>
          <a:prstGeom prst="quadArrow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perspectiveRelaxedModerately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Book Antiqua" pitchFamily="18" charset="0"/>
              </a:rPr>
              <a:t>БЮДЖЕТ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2143116"/>
            <a:ext cx="7500991" cy="4286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Доходы бюджета  </a:t>
            </a:r>
            <a:r>
              <a:rPr lang="ru-RU" b="1" dirty="0" smtClean="0">
                <a:solidFill>
                  <a:schemeClr val="tx1"/>
                </a:solidFill>
              </a:rPr>
              <a:t>1 795 103,2 тыс</a:t>
            </a:r>
            <a:r>
              <a:rPr lang="ru-RU" b="1" dirty="0">
                <a:solidFill>
                  <a:schemeClr val="tx1"/>
                </a:solidFill>
              </a:rPr>
              <a:t>. руб.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27234" y="4286248"/>
            <a:ext cx="7500991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Расходы бюджета </a:t>
            </a:r>
            <a:r>
              <a:rPr lang="ru-RU" b="1" dirty="0" smtClean="0">
                <a:solidFill>
                  <a:schemeClr val="tx1"/>
                </a:solidFill>
              </a:rPr>
              <a:t>1 892 582,6 тыс</a:t>
            </a:r>
            <a:r>
              <a:rPr lang="ru-RU" b="1" dirty="0">
                <a:solidFill>
                  <a:schemeClr val="tx1"/>
                </a:solidFill>
              </a:rPr>
              <a:t>. руб.</a:t>
            </a:r>
          </a:p>
        </p:txBody>
      </p:sp>
      <p:sp>
        <p:nvSpPr>
          <p:cNvPr id="6" name="Пятиугольник 5"/>
          <p:cNvSpPr/>
          <p:nvPr/>
        </p:nvSpPr>
        <p:spPr>
          <a:xfrm rot="5400000">
            <a:off x="1119891" y="203745"/>
            <a:ext cx="1071570" cy="2664296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600" dirty="0">
                <a:latin typeface="Book Antiqua" pitchFamily="18" charset="0"/>
              </a:rPr>
              <a:t>Налоговые доходы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Book Antiqua" pitchFamily="18" charset="0"/>
              </a:rPr>
              <a:t>491 282,2 тыс</a:t>
            </a:r>
            <a:r>
              <a:rPr lang="ru-RU" sz="1600" dirty="0">
                <a:latin typeface="Book Antiqua" pitchFamily="18" charset="0"/>
              </a:rPr>
              <a:t>. руб.  </a:t>
            </a:r>
          </a:p>
        </p:txBody>
      </p:sp>
      <p:sp>
        <p:nvSpPr>
          <p:cNvPr id="7" name="Пятиугольник 6"/>
          <p:cNvSpPr/>
          <p:nvPr/>
        </p:nvSpPr>
        <p:spPr>
          <a:xfrm rot="5400000">
            <a:off x="3995417" y="321447"/>
            <a:ext cx="1071570" cy="2428892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600" dirty="0">
                <a:latin typeface="Book Antiqua" pitchFamily="18" charset="0"/>
              </a:rPr>
              <a:t>Неналоговые доходы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Book Antiqua" pitchFamily="18" charset="0"/>
              </a:rPr>
              <a:t>84 563,5 тыс</a:t>
            </a:r>
            <a:r>
              <a:rPr lang="ru-RU" sz="1600" dirty="0">
                <a:latin typeface="Book Antiqua" pitchFamily="18" charset="0"/>
              </a:rPr>
              <a:t>. руб.</a:t>
            </a:r>
          </a:p>
        </p:txBody>
      </p:sp>
      <p:sp>
        <p:nvSpPr>
          <p:cNvPr id="8" name="Пятиугольник 7"/>
          <p:cNvSpPr/>
          <p:nvPr/>
        </p:nvSpPr>
        <p:spPr>
          <a:xfrm rot="5400000">
            <a:off x="6962881" y="161475"/>
            <a:ext cx="1071576" cy="2748844"/>
          </a:xfrm>
          <a:prstGeom prst="homePlate">
            <a:avLst>
              <a:gd name="adj" fmla="val 50813"/>
            </a:avLst>
          </a:prstGeom>
          <a:solidFill>
            <a:schemeClr val="accent5">
              <a:lumMod val="20000"/>
              <a:lumOff val="80000"/>
            </a:schemeClr>
          </a:solidFill>
          <a:ln/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600" dirty="0">
                <a:latin typeface="Book Antiqua" pitchFamily="18" charset="0"/>
              </a:rPr>
              <a:t>Безвозмездные поступления </a:t>
            </a:r>
            <a:r>
              <a:rPr lang="ru-RU" sz="1150" i="1" dirty="0">
                <a:latin typeface="Book Antiqua" pitchFamily="18" charset="0"/>
              </a:rPr>
              <a:t>(с учетом возвратов) </a:t>
            </a:r>
          </a:p>
          <a:p>
            <a:pPr algn="ctr">
              <a:defRPr/>
            </a:pPr>
            <a:r>
              <a:rPr lang="ru-RU" sz="1500" dirty="0" smtClean="0">
                <a:solidFill>
                  <a:schemeClr val="tx1"/>
                </a:solidFill>
                <a:latin typeface="Book Antiqua" pitchFamily="18" charset="0"/>
              </a:rPr>
              <a:t>1 219 257,5 тыс</a:t>
            </a:r>
            <a:r>
              <a:rPr lang="ru-RU" sz="1500" dirty="0">
                <a:latin typeface="Book Antiqua" pitchFamily="18" charset="0"/>
              </a:rPr>
              <a:t>. руб.</a:t>
            </a:r>
          </a:p>
        </p:txBody>
      </p:sp>
      <p:sp>
        <p:nvSpPr>
          <p:cNvPr id="9" name="Пятиугольник 8"/>
          <p:cNvSpPr/>
          <p:nvPr/>
        </p:nvSpPr>
        <p:spPr>
          <a:xfrm>
            <a:off x="571472" y="4929199"/>
            <a:ext cx="1643075" cy="714380"/>
          </a:xfrm>
          <a:prstGeom prst="homePlate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Образование</a:t>
            </a:r>
          </a:p>
          <a:p>
            <a:pPr algn="ctr">
              <a:defRPr/>
            </a:pPr>
            <a:r>
              <a:rPr lang="ru-RU" sz="1200" b="1" dirty="0" smtClean="0">
                <a:latin typeface="Book Antiqua" pitchFamily="18" charset="0"/>
              </a:rPr>
              <a:t>1 143 107,0 тыс</a:t>
            </a:r>
            <a:r>
              <a:rPr lang="ru-RU" sz="1200" b="1" dirty="0">
                <a:latin typeface="Book Antiqua" pitchFamily="18" charset="0"/>
              </a:rPr>
              <a:t>. руб.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2643173" y="4929199"/>
            <a:ext cx="1643075" cy="714380"/>
          </a:xfrm>
          <a:prstGeom prst="homePlate">
            <a:avLst>
              <a:gd name="adj" fmla="val 1157"/>
            </a:avLst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Социальная политика</a:t>
            </a:r>
          </a:p>
          <a:p>
            <a:pPr algn="ctr">
              <a:defRPr/>
            </a:pPr>
            <a:r>
              <a:rPr lang="ru-RU" sz="1200" b="1" dirty="0" smtClean="0">
                <a:latin typeface="Book Antiqua" pitchFamily="18" charset="0"/>
              </a:rPr>
              <a:t>153 510,9 тыс. руб</a:t>
            </a:r>
            <a:r>
              <a:rPr lang="ru-RU" sz="1200" b="1" dirty="0">
                <a:latin typeface="Book Antiqua" pitchFamily="18" charset="0"/>
              </a:rPr>
              <a:t>.</a:t>
            </a:r>
          </a:p>
        </p:txBody>
      </p:sp>
      <p:sp>
        <p:nvSpPr>
          <p:cNvPr id="11" name="Пятиугольник 10"/>
          <p:cNvSpPr/>
          <p:nvPr/>
        </p:nvSpPr>
        <p:spPr>
          <a:xfrm>
            <a:off x="6858017" y="4929199"/>
            <a:ext cx="1785951" cy="714380"/>
          </a:xfrm>
          <a:prstGeom prst="homePlate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Культура и кинематография</a:t>
            </a:r>
          </a:p>
          <a:p>
            <a:pPr algn="ctr">
              <a:defRPr/>
            </a:pPr>
            <a:r>
              <a:rPr lang="ru-RU" sz="1200" b="1" dirty="0" smtClean="0">
                <a:latin typeface="Book Antiqua" pitchFamily="18" charset="0"/>
              </a:rPr>
              <a:t>123 844, 1 тыс</a:t>
            </a:r>
            <a:r>
              <a:rPr lang="ru-RU" sz="1200" b="1" dirty="0">
                <a:latin typeface="Book Antiqua" pitchFamily="18" charset="0"/>
              </a:rPr>
              <a:t>. руб.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571473" y="5857893"/>
            <a:ext cx="1571636" cy="785818"/>
          </a:xfrm>
          <a:prstGeom prst="homePlate">
            <a:avLst>
              <a:gd name="adj" fmla="val 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Общегосудар-</a:t>
            </a:r>
          </a:p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ственные вопросы</a:t>
            </a:r>
          </a:p>
          <a:p>
            <a:pPr algn="ctr">
              <a:defRPr/>
            </a:pPr>
            <a:r>
              <a:rPr lang="ru-RU" sz="1200" b="1" dirty="0" smtClean="0">
                <a:latin typeface="Book Antiqua" pitchFamily="18" charset="0"/>
              </a:rPr>
              <a:t>94 983,9 тыс</a:t>
            </a:r>
            <a:r>
              <a:rPr lang="ru-RU" sz="1200" b="1" dirty="0">
                <a:latin typeface="Book Antiqua" pitchFamily="18" charset="0"/>
              </a:rPr>
              <a:t>. руб.</a:t>
            </a:r>
          </a:p>
        </p:txBody>
      </p:sp>
      <p:sp>
        <p:nvSpPr>
          <p:cNvPr id="13" name="Пятиугольник 12"/>
          <p:cNvSpPr/>
          <p:nvPr/>
        </p:nvSpPr>
        <p:spPr>
          <a:xfrm>
            <a:off x="2714613" y="5857893"/>
            <a:ext cx="1500199" cy="785818"/>
          </a:xfrm>
          <a:prstGeom prst="homePlate">
            <a:avLst>
              <a:gd name="adj" fmla="val 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Национальная экономика</a:t>
            </a:r>
          </a:p>
          <a:p>
            <a:pPr algn="ctr">
              <a:defRPr/>
            </a:pPr>
            <a:r>
              <a:rPr lang="ru-RU" sz="1200" b="1" dirty="0" smtClean="0">
                <a:latin typeface="Book Antiqua" pitchFamily="18" charset="0"/>
              </a:rPr>
              <a:t>93 383,7 тыс</a:t>
            </a:r>
            <a:r>
              <a:rPr lang="ru-RU" sz="1200" b="1" dirty="0">
                <a:latin typeface="Book Antiqua" pitchFamily="18" charset="0"/>
              </a:rPr>
              <a:t>. руб.</a:t>
            </a:r>
          </a:p>
        </p:txBody>
      </p:sp>
      <p:sp>
        <p:nvSpPr>
          <p:cNvPr id="14" name="Пятиугольник 13"/>
          <p:cNvSpPr/>
          <p:nvPr/>
        </p:nvSpPr>
        <p:spPr>
          <a:xfrm>
            <a:off x="4714876" y="5857893"/>
            <a:ext cx="1643075" cy="785818"/>
          </a:xfrm>
          <a:prstGeom prst="homePlate">
            <a:avLst>
              <a:gd name="adj" fmla="val 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Физическая культура и спорт</a:t>
            </a:r>
          </a:p>
          <a:p>
            <a:pPr algn="ctr">
              <a:defRPr/>
            </a:pPr>
            <a:r>
              <a:rPr lang="ru-RU" sz="1200" b="1" dirty="0" smtClean="0">
                <a:latin typeface="Book Antiqua" pitchFamily="18" charset="0"/>
              </a:rPr>
              <a:t>49 299,2 тыс</a:t>
            </a:r>
            <a:r>
              <a:rPr lang="ru-RU" sz="1200" b="1" dirty="0">
                <a:latin typeface="Book Antiqua" pitchFamily="18" charset="0"/>
              </a:rPr>
              <a:t>. руб.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6929453" y="5857893"/>
            <a:ext cx="1643075" cy="785818"/>
          </a:xfrm>
          <a:prstGeom prst="homePlate">
            <a:avLst>
              <a:gd name="adj" fmla="val 1012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Прочие расходы</a:t>
            </a:r>
          </a:p>
          <a:p>
            <a:pPr algn="ctr">
              <a:defRPr/>
            </a:pPr>
            <a:r>
              <a:rPr lang="ru-RU" sz="1200" b="1" dirty="0" smtClean="0">
                <a:latin typeface="Book Antiqua" pitchFamily="18" charset="0"/>
              </a:rPr>
              <a:t>17 676,0 тыс</a:t>
            </a:r>
            <a:r>
              <a:rPr lang="ru-RU" sz="1200" b="1" dirty="0">
                <a:latin typeface="Book Antiqua" pitchFamily="18" charset="0"/>
              </a:rPr>
              <a:t>. руб.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84106" y="2825256"/>
            <a:ext cx="2143140" cy="12144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latin typeface="Book Antiqua" pitchFamily="18" charset="0"/>
            </a:endParaRPr>
          </a:p>
          <a:p>
            <a:pPr algn="ctr">
              <a:defRPr/>
            </a:pPr>
            <a:endParaRPr lang="ru-RU" sz="1600" dirty="0">
              <a:latin typeface="Book Antiqua" pitchFamily="18" charset="0"/>
            </a:endParaRPr>
          </a:p>
          <a:p>
            <a:pPr algn="ctr">
              <a:defRPr/>
            </a:pPr>
            <a:r>
              <a:rPr lang="ru-RU" sz="1600" b="1" dirty="0">
                <a:latin typeface="Book Antiqua" pitchFamily="18" charset="0"/>
              </a:rPr>
              <a:t>Доходы в расчете </a:t>
            </a:r>
          </a:p>
          <a:p>
            <a:pPr algn="ctr">
              <a:defRPr/>
            </a:pPr>
            <a:r>
              <a:rPr lang="ru-RU" sz="1600" b="1" dirty="0">
                <a:latin typeface="Book Antiqua" pitchFamily="18" charset="0"/>
              </a:rPr>
              <a:t>на 1 человека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Book Antiqua" pitchFamily="18" charset="0"/>
              </a:rPr>
              <a:t>37 447,9 руб</a:t>
            </a:r>
            <a:r>
              <a:rPr lang="ru-RU" sz="1600" b="1" dirty="0">
                <a:solidFill>
                  <a:schemeClr val="tx1"/>
                </a:solidFill>
                <a:latin typeface="Book Antiqua" pitchFamily="18" charset="0"/>
              </a:rPr>
              <a:t>.</a:t>
            </a:r>
          </a:p>
          <a:p>
            <a:pPr algn="ctr">
              <a:defRPr/>
            </a:pPr>
            <a:endParaRPr lang="ru-RU" sz="1600" dirty="0">
              <a:latin typeface="Book Antiqua" pitchFamily="18" charset="0"/>
            </a:endParaRPr>
          </a:p>
          <a:p>
            <a:pPr algn="ctr">
              <a:defRPr/>
            </a:pP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27099" y="2825256"/>
            <a:ext cx="2143140" cy="12144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Book Antiqua" pitchFamily="18" charset="0"/>
              </a:rPr>
              <a:t>Расходы в расчете </a:t>
            </a:r>
          </a:p>
          <a:p>
            <a:pPr algn="ctr">
              <a:defRPr/>
            </a:pPr>
            <a:r>
              <a:rPr lang="ru-RU" sz="1600" b="1" dirty="0">
                <a:latin typeface="Book Antiqua" pitchFamily="18" charset="0"/>
              </a:rPr>
              <a:t>на 1 человека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Book Antiqua" pitchFamily="18" charset="0"/>
              </a:rPr>
              <a:t>39 481,4 </a:t>
            </a:r>
            <a:r>
              <a:rPr lang="ru-RU" sz="1600" b="1" dirty="0" smtClean="0">
                <a:latin typeface="Book Antiqua" pitchFamily="18" charset="0"/>
              </a:rPr>
              <a:t>руб</a:t>
            </a:r>
            <a:r>
              <a:rPr lang="ru-RU" sz="1600" b="1" dirty="0">
                <a:latin typeface="Book Antiqua" pitchFamily="18" charset="0"/>
              </a:rPr>
              <a:t>.</a:t>
            </a:r>
          </a:p>
        </p:txBody>
      </p:sp>
      <p:sp>
        <p:nvSpPr>
          <p:cNvPr id="18" name="Пятиугольник 17"/>
          <p:cNvSpPr/>
          <p:nvPr/>
        </p:nvSpPr>
        <p:spPr>
          <a:xfrm>
            <a:off x="4714876" y="4929199"/>
            <a:ext cx="1714512" cy="714380"/>
          </a:xfrm>
          <a:prstGeom prst="homePlate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ЖКХ</a:t>
            </a:r>
          </a:p>
          <a:p>
            <a:pPr algn="ctr">
              <a:defRPr/>
            </a:pPr>
            <a:r>
              <a:rPr lang="ru-RU" sz="1200" b="1" dirty="0" smtClean="0">
                <a:latin typeface="Book Antiqua" pitchFamily="18" charset="0"/>
              </a:rPr>
              <a:t>216 777,8 тыс</a:t>
            </a:r>
            <a:r>
              <a:rPr lang="ru-RU" sz="1200" b="1" dirty="0">
                <a:latin typeface="Book Antiqua" pitchFamily="18" charset="0"/>
              </a:rPr>
              <a:t>. руб.</a:t>
            </a:r>
          </a:p>
        </p:txBody>
      </p:sp>
      <p:sp>
        <p:nvSpPr>
          <p:cNvPr id="34" name="Стрелка вниз 33"/>
          <p:cNvSpPr/>
          <p:nvPr/>
        </p:nvSpPr>
        <p:spPr>
          <a:xfrm>
            <a:off x="1428750" y="4714876"/>
            <a:ext cx="46039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5" name="Стрелка вниз 34"/>
          <p:cNvSpPr/>
          <p:nvPr/>
        </p:nvSpPr>
        <p:spPr>
          <a:xfrm>
            <a:off x="3429001" y="4714876"/>
            <a:ext cx="46039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6" name="Стрелка вниз 35"/>
          <p:cNvSpPr/>
          <p:nvPr/>
        </p:nvSpPr>
        <p:spPr>
          <a:xfrm>
            <a:off x="5500688" y="4714876"/>
            <a:ext cx="46037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7" name="Стрелка вниз 36"/>
          <p:cNvSpPr/>
          <p:nvPr/>
        </p:nvSpPr>
        <p:spPr>
          <a:xfrm>
            <a:off x="7715250" y="4714876"/>
            <a:ext cx="46039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rot="16200000" flipH="1">
            <a:off x="1357292" y="5715016"/>
            <a:ext cx="142875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3358357" y="5714208"/>
            <a:ext cx="142875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16200000" flipH="1">
            <a:off x="5429251" y="5715001"/>
            <a:ext cx="142875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6200000" flipH="1">
            <a:off x="7715251" y="5715001"/>
            <a:ext cx="142875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639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3277" y="307521"/>
            <a:ext cx="6529721" cy="1000248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Объем расходов бюджета </a:t>
            </a:r>
            <a:br>
              <a:rPr lang="ru-RU" sz="2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городского округа Сухой Лог </a:t>
            </a:r>
            <a:br>
              <a:rPr lang="ru-RU" sz="2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в расчете на одного жителя</a:t>
            </a:r>
            <a:endParaRPr lang="ru-RU" sz="22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374326"/>
              </p:ext>
            </p:extLst>
          </p:nvPr>
        </p:nvGraphicFramePr>
        <p:xfrm>
          <a:off x="626781" y="1523699"/>
          <a:ext cx="7992887" cy="5070593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32048"/>
                <a:gridCol w="4683400"/>
                <a:gridCol w="959147"/>
                <a:gridCol w="982189"/>
                <a:gridCol w="936103"/>
              </a:tblGrid>
              <a:tr h="2931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2018 год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1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4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1 825,0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2 081,7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1 980,3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4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46,5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50,9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51,3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391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218,2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253,2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251,8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4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1 363,3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2 141,3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1 947,0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4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4 022,4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4 813,5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4 519,6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4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27,0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38,9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39,3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02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Образование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21 609,4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23 817,6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23 832,6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4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Культура и кинематография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2 229,6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2 561,2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2 582,0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4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Arial" pitchFamily="34" charset="0"/>
                        </a:rPr>
                        <a:t>Здравоохранение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4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3 139,4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3 253,9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3 200,5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4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427,6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1 019,5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1 027,8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36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21,4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25,9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26,1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3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Обслуживание муниципального долга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0093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ВСЕГО РАСХОДОВ: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Times New Roman CYR" charset="-52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34 933,9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40 057,7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39 458,4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308304" y="1294884"/>
            <a:ext cx="1296144" cy="256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100" dirty="0" smtClean="0">
                <a:solidFill>
                  <a:srgbClr val="002060"/>
                </a:solidFill>
              </a:rPr>
              <a:t>Рублей</a:t>
            </a:r>
            <a:endParaRPr lang="ru-RU" sz="1100" dirty="0">
              <a:solidFill>
                <a:srgbClr val="002060"/>
              </a:solidFill>
            </a:endParaRPr>
          </a:p>
        </p:txBody>
      </p:sp>
      <p:pic>
        <p:nvPicPr>
          <p:cNvPr id="5" name="Picture 2" descr="C:\Users\Наталья Константинов\AppData\Local\Microsoft\Windows\Temporary Internet Files\Content.IE5\H7G8PFJM\StickMan-by-Rones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651" y="379605"/>
            <a:ext cx="231687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Наталья Константинов\AppData\Local\Microsoft\Windows\Temporary Internet Files\Content.IE5\H7G8PFJM\StickMan-by-Rones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100" y="578722"/>
            <a:ext cx="257254" cy="71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Наталья Константинов\AppData\Local\Microsoft\Windows\Temporary Internet Files\Content.IE5\H7G8PFJM\StickMan-by-Rones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90" y="379605"/>
            <a:ext cx="231687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45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3372" y="2645787"/>
            <a:ext cx="5638381" cy="652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b="1" dirty="0">
                <a:latin typeface="Cambria" panose="02040503050406030204" pitchFamily="18" charset="0"/>
              </a:rPr>
              <a:t>Муниципальные программы </a:t>
            </a:r>
            <a:r>
              <a:rPr lang="ru-RU" altLang="ru-RU" b="1" dirty="0" smtClean="0">
                <a:latin typeface="Cambria" panose="02040503050406030204" pitchFamily="18" charset="0"/>
              </a:rPr>
              <a:t>городского округа Сухой Лог</a:t>
            </a:r>
            <a:endParaRPr lang="ru-RU" altLang="ru-RU" b="1" dirty="0">
              <a:latin typeface="Cambria" panose="020405030504060302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4724765"/>
            <a:ext cx="1657903" cy="16931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14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</a:t>
            </a:r>
            <a:r>
              <a:rPr lang="ru-RU" altLang="ru-RU" sz="14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направлен-</a:t>
            </a:r>
          </a:p>
          <a:p>
            <a:pPr algn="ctr"/>
            <a:r>
              <a:rPr lang="ru-RU" altLang="ru-RU" sz="14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ности:</a:t>
            </a:r>
            <a:endParaRPr lang="ru-RU" altLang="ru-RU" sz="14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4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программ </a:t>
            </a:r>
          </a:p>
          <a:p>
            <a:pPr algn="ctr"/>
            <a:r>
              <a:rPr lang="ru-RU" altLang="ru-RU" sz="14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(1 354 144,0 тыс. руб.)</a:t>
            </a:r>
            <a:endParaRPr lang="ru-RU" altLang="ru-RU" sz="14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613401" y="4671793"/>
            <a:ext cx="1538001" cy="17464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</a:t>
            </a:r>
            <a:r>
              <a:rPr lang="ru-RU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характера:</a:t>
            </a:r>
            <a:endParaRPr lang="ru-RU" alt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программы (99 927,5</a:t>
            </a:r>
          </a:p>
          <a:p>
            <a:pPr algn="ctr"/>
            <a:r>
              <a:rPr lang="ru-RU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руб.)</a:t>
            </a:r>
            <a:endParaRPr lang="ru-RU" alt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36202" y="4725145"/>
            <a:ext cx="1815719" cy="16931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безопасных условий </a:t>
            </a:r>
            <a:r>
              <a:rPr lang="ru-RU" altLang="ru-RU" sz="13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жизнедеятель- ности: </a:t>
            </a:r>
            <a:endParaRPr lang="ru-RU" altLang="ru-RU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3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программы </a:t>
            </a:r>
          </a:p>
          <a:p>
            <a:pPr algn="ctr"/>
            <a:r>
              <a:rPr lang="ru-RU" altLang="ru-RU" sz="13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(13 963,4 тыс. руб.)</a:t>
            </a:r>
            <a:endParaRPr lang="ru-RU" altLang="ru-RU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328073" y="4690843"/>
            <a:ext cx="1502139" cy="172744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Непрограм-мные </a:t>
            </a:r>
            <a:endParaRPr lang="ru-RU" alt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</a:p>
          <a:p>
            <a:pPr algn="ctr"/>
            <a:r>
              <a:rPr lang="ru-RU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(40 427,5</a:t>
            </a:r>
          </a:p>
          <a:p>
            <a:pPr algn="ctr"/>
            <a:r>
              <a:rPr lang="ru-RU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руб.)</a:t>
            </a:r>
            <a:endParaRPr lang="ru-RU" alt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право 6"/>
          <p:cNvSpPr>
            <a:spLocks noChangeArrowheads="1"/>
          </p:cNvSpPr>
          <p:nvPr/>
        </p:nvSpPr>
        <p:spPr bwMode="auto">
          <a:xfrm rot="5400000">
            <a:off x="7099607" y="3371174"/>
            <a:ext cx="1959068" cy="576741"/>
          </a:xfrm>
          <a:prstGeom prst="rightArrow">
            <a:avLst>
              <a:gd name="adj1" fmla="val 50000"/>
              <a:gd name="adj2" fmla="val 43473"/>
            </a:avLst>
          </a:prstGeom>
          <a:noFill/>
          <a:ln w="25400" algn="ctr">
            <a:solidFill>
              <a:srgbClr val="3792A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Стрелка углом 10"/>
          <p:cNvSpPr>
            <a:spLocks noChangeArrowheads="1"/>
          </p:cNvSpPr>
          <p:nvPr/>
        </p:nvSpPr>
        <p:spPr bwMode="auto">
          <a:xfrm rot="5400000">
            <a:off x="5620750" y="3573727"/>
            <a:ext cx="1078973" cy="936625"/>
          </a:xfrm>
          <a:custGeom>
            <a:avLst/>
            <a:gdLst>
              <a:gd name="T0" fmla="*/ 1476164 w 1728192"/>
              <a:gd name="T1" fmla="*/ 0 h 1008112"/>
              <a:gd name="T2" fmla="*/ 1476164 w 1728192"/>
              <a:gd name="T3" fmla="*/ 504056 h 1008112"/>
              <a:gd name="T4" fmla="*/ 126014 w 1728192"/>
              <a:gd name="T5" fmla="*/ 1008112 h 1008112"/>
              <a:gd name="T6" fmla="*/ 1728192 w 1728192"/>
              <a:gd name="T7" fmla="*/ 252028 h 1008112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0 w 1728192"/>
              <a:gd name="T13" fmla="*/ 0 h 1008112"/>
              <a:gd name="T14" fmla="*/ 1728192 w 1728192"/>
              <a:gd name="T15" fmla="*/ 1008112 h 1008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28192" h="1008112">
                <a:moveTo>
                  <a:pt x="0" y="1008112"/>
                </a:moveTo>
                <a:lnTo>
                  <a:pt x="0" y="567063"/>
                </a:lnTo>
                <a:cubicBezTo>
                  <a:pt x="0" y="323478"/>
                  <a:pt x="197464" y="126014"/>
                  <a:pt x="441049" y="126015"/>
                </a:cubicBezTo>
                <a:cubicBezTo>
                  <a:pt x="441049" y="126015"/>
                  <a:pt x="441049" y="126015"/>
                  <a:pt x="441049" y="126015"/>
                </a:cubicBezTo>
                <a:lnTo>
                  <a:pt x="1476164" y="126014"/>
                </a:lnTo>
                <a:lnTo>
                  <a:pt x="1476164" y="0"/>
                </a:lnTo>
                <a:lnTo>
                  <a:pt x="1728192" y="252028"/>
                </a:lnTo>
                <a:lnTo>
                  <a:pt x="1476164" y="504056"/>
                </a:lnTo>
                <a:lnTo>
                  <a:pt x="1476164" y="378042"/>
                </a:lnTo>
                <a:lnTo>
                  <a:pt x="441049" y="378042"/>
                </a:lnTo>
                <a:lnTo>
                  <a:pt x="441048" y="378042"/>
                </a:lnTo>
                <a:cubicBezTo>
                  <a:pt x="336655" y="378042"/>
                  <a:pt x="252028" y="462669"/>
                  <a:pt x="252028" y="567062"/>
                </a:cubicBezTo>
                <a:lnTo>
                  <a:pt x="252028" y="1008112"/>
                </a:lnTo>
                <a:close/>
              </a:path>
            </a:pathLst>
          </a:custGeom>
          <a:noFill/>
          <a:ln w="25400" algn="ctr">
            <a:solidFill>
              <a:srgbClr val="3792A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3" name="Стрелка углом 12"/>
          <p:cNvSpPr>
            <a:spLocks noChangeArrowheads="1"/>
          </p:cNvSpPr>
          <p:nvPr/>
        </p:nvSpPr>
        <p:spPr bwMode="auto">
          <a:xfrm rot="16200000" flipH="1">
            <a:off x="719636" y="3610503"/>
            <a:ext cx="1152525" cy="936625"/>
          </a:xfrm>
          <a:custGeom>
            <a:avLst/>
            <a:gdLst>
              <a:gd name="T0" fmla="*/ 1476164 w 1728192"/>
              <a:gd name="T1" fmla="*/ 0 h 1008112"/>
              <a:gd name="T2" fmla="*/ 1476164 w 1728192"/>
              <a:gd name="T3" fmla="*/ 504056 h 1008112"/>
              <a:gd name="T4" fmla="*/ 126014 w 1728192"/>
              <a:gd name="T5" fmla="*/ 1008112 h 1008112"/>
              <a:gd name="T6" fmla="*/ 1728192 w 1728192"/>
              <a:gd name="T7" fmla="*/ 252028 h 1008112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0 w 1728192"/>
              <a:gd name="T13" fmla="*/ 0 h 1008112"/>
              <a:gd name="T14" fmla="*/ 1728192 w 1728192"/>
              <a:gd name="T15" fmla="*/ 1008112 h 1008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28192" h="1008112">
                <a:moveTo>
                  <a:pt x="0" y="1008112"/>
                </a:moveTo>
                <a:lnTo>
                  <a:pt x="0" y="567063"/>
                </a:lnTo>
                <a:cubicBezTo>
                  <a:pt x="0" y="323478"/>
                  <a:pt x="197464" y="126014"/>
                  <a:pt x="441049" y="126015"/>
                </a:cubicBezTo>
                <a:cubicBezTo>
                  <a:pt x="441049" y="126015"/>
                  <a:pt x="441049" y="126015"/>
                  <a:pt x="441049" y="126015"/>
                </a:cubicBezTo>
                <a:lnTo>
                  <a:pt x="1476164" y="126014"/>
                </a:lnTo>
                <a:lnTo>
                  <a:pt x="1476164" y="0"/>
                </a:lnTo>
                <a:lnTo>
                  <a:pt x="1728192" y="252028"/>
                </a:lnTo>
                <a:lnTo>
                  <a:pt x="1476164" y="504056"/>
                </a:lnTo>
                <a:lnTo>
                  <a:pt x="1476164" y="378042"/>
                </a:lnTo>
                <a:lnTo>
                  <a:pt x="441049" y="378042"/>
                </a:lnTo>
                <a:lnTo>
                  <a:pt x="441048" y="378042"/>
                </a:lnTo>
                <a:cubicBezTo>
                  <a:pt x="336655" y="378042"/>
                  <a:pt x="252028" y="462669"/>
                  <a:pt x="252028" y="567062"/>
                </a:cubicBezTo>
                <a:lnTo>
                  <a:pt x="252028" y="1008112"/>
                </a:lnTo>
                <a:close/>
              </a:path>
            </a:pathLst>
          </a:custGeom>
          <a:noFill/>
          <a:ln w="25400" algn="ctr">
            <a:solidFill>
              <a:srgbClr val="3792AA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4" name="Стрелка вправо 13"/>
          <p:cNvSpPr>
            <a:spLocks noChangeArrowheads="1"/>
          </p:cNvSpPr>
          <p:nvPr/>
        </p:nvSpPr>
        <p:spPr bwMode="auto">
          <a:xfrm rot="5400000">
            <a:off x="2340123" y="3852407"/>
            <a:ext cx="1008064" cy="575841"/>
          </a:xfrm>
          <a:prstGeom prst="rightArrow">
            <a:avLst>
              <a:gd name="adj1" fmla="val 50000"/>
              <a:gd name="adj2" fmla="val 29716"/>
            </a:avLst>
          </a:prstGeom>
          <a:noFill/>
          <a:ln w="25400" algn="ctr">
            <a:solidFill>
              <a:srgbClr val="3792A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Прямоугольник 1"/>
          <p:cNvSpPr/>
          <p:nvPr/>
        </p:nvSpPr>
        <p:spPr>
          <a:xfrm>
            <a:off x="390491" y="188641"/>
            <a:ext cx="7853917" cy="6030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1700" b="1" dirty="0">
                <a:latin typeface="Cambria" panose="02040503050406030204" pitchFamily="18" charset="0"/>
              </a:rPr>
              <a:t>Структура бюджета </a:t>
            </a:r>
            <a:r>
              <a:rPr lang="ru-RU" altLang="ru-RU" sz="1700" b="1" dirty="0" smtClean="0">
                <a:latin typeface="Cambria" panose="02040503050406030204" pitchFamily="18" charset="0"/>
              </a:rPr>
              <a:t>городского округа Сухой Лог </a:t>
            </a:r>
          </a:p>
          <a:p>
            <a:pPr algn="ctr"/>
            <a:r>
              <a:rPr lang="ru-RU" altLang="ru-RU" sz="1700" b="1" dirty="0" smtClean="0">
                <a:latin typeface="Cambria" panose="02040503050406030204" pitchFamily="18" charset="0"/>
              </a:rPr>
              <a:t> </a:t>
            </a:r>
            <a:r>
              <a:rPr lang="ru-RU" altLang="ru-RU" sz="1700" b="1" dirty="0">
                <a:latin typeface="Cambria" panose="02040503050406030204" pitchFamily="18" charset="0"/>
              </a:rPr>
              <a:t>по «программному» принципу</a:t>
            </a:r>
          </a:p>
        </p:txBody>
      </p:sp>
      <p:sp>
        <p:nvSpPr>
          <p:cNvPr id="9" name="Прямоугольник 1"/>
          <p:cNvSpPr/>
          <p:nvPr/>
        </p:nvSpPr>
        <p:spPr>
          <a:xfrm>
            <a:off x="2630654" y="959193"/>
            <a:ext cx="3594703" cy="4568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2000" b="1" dirty="0">
                <a:latin typeface="Cambria" panose="02040503050406030204" pitchFamily="18" charset="0"/>
              </a:rPr>
              <a:t>Бюджет </a:t>
            </a:r>
            <a:r>
              <a:rPr lang="ru-RU" altLang="ru-RU" sz="2000" b="1" dirty="0" smtClean="0">
                <a:latin typeface="Cambria" panose="02040503050406030204" pitchFamily="18" charset="0"/>
              </a:rPr>
              <a:t>ГО</a:t>
            </a:r>
            <a:endParaRPr lang="ru-RU" altLang="ru-RU" sz="2000" b="1" dirty="0">
              <a:latin typeface="Cambria" panose="02040503050406030204" pitchFamily="18" charset="0"/>
            </a:endParaRPr>
          </a:p>
        </p:txBody>
      </p:sp>
      <p:sp>
        <p:nvSpPr>
          <p:cNvPr id="10" name="Стрелка вправо 13"/>
          <p:cNvSpPr>
            <a:spLocks noChangeArrowheads="1"/>
          </p:cNvSpPr>
          <p:nvPr/>
        </p:nvSpPr>
        <p:spPr bwMode="auto">
          <a:xfrm rot="5400000">
            <a:off x="4104245" y="1477968"/>
            <a:ext cx="426409" cy="424047"/>
          </a:xfrm>
          <a:prstGeom prst="rightArrow">
            <a:avLst>
              <a:gd name="adj1" fmla="val 50000"/>
              <a:gd name="adj2" fmla="val 19796"/>
            </a:avLst>
          </a:prstGeom>
          <a:noFill/>
          <a:ln w="25400" algn="ctr">
            <a:solidFill>
              <a:srgbClr val="3792A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Прямоугольник 1"/>
          <p:cNvSpPr/>
          <p:nvPr/>
        </p:nvSpPr>
        <p:spPr>
          <a:xfrm>
            <a:off x="402780" y="1916833"/>
            <a:ext cx="8460681" cy="5214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endParaRPr lang="ru-RU" altLang="ru-RU" sz="2000" b="1" dirty="0" smtClean="0"/>
          </a:p>
          <a:p>
            <a:pPr algn="ctr"/>
            <a:r>
              <a:rPr lang="ru-RU" altLang="ru-RU" sz="2000" b="1" dirty="0" smtClean="0">
                <a:latin typeface="Cambria" panose="02040503050406030204" pitchFamily="18" charset="0"/>
              </a:rPr>
              <a:t>Программные </a:t>
            </a:r>
            <a:r>
              <a:rPr lang="ru-RU" altLang="ru-RU" sz="2000" b="1" dirty="0">
                <a:latin typeface="Cambria" panose="02040503050406030204" pitchFamily="18" charset="0"/>
              </a:rPr>
              <a:t>и непрограммные расходы</a:t>
            </a:r>
          </a:p>
          <a:p>
            <a:pPr algn="ctr"/>
            <a:endParaRPr lang="ru-RU" altLang="ru-RU" sz="2000" b="1" dirty="0"/>
          </a:p>
        </p:txBody>
      </p:sp>
      <p:sp>
        <p:nvSpPr>
          <p:cNvPr id="15" name="Стрелка вправо 13"/>
          <p:cNvSpPr>
            <a:spLocks noChangeArrowheads="1"/>
          </p:cNvSpPr>
          <p:nvPr/>
        </p:nvSpPr>
        <p:spPr bwMode="auto">
          <a:xfrm rot="5400000">
            <a:off x="4211882" y="3852417"/>
            <a:ext cx="1008062" cy="575816"/>
          </a:xfrm>
          <a:prstGeom prst="rightArrow">
            <a:avLst>
              <a:gd name="adj1" fmla="val 50000"/>
              <a:gd name="adj2" fmla="val 30810"/>
            </a:avLst>
          </a:prstGeom>
          <a:noFill/>
          <a:ln w="25400" algn="ctr">
            <a:solidFill>
              <a:srgbClr val="3792A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Скругленный прямоугольник 4"/>
          <p:cNvSpPr/>
          <p:nvPr/>
        </p:nvSpPr>
        <p:spPr>
          <a:xfrm>
            <a:off x="3968883" y="4671793"/>
            <a:ext cx="1494059" cy="17464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отраслей </a:t>
            </a:r>
            <a:r>
              <a:rPr lang="ru-RU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экономики:</a:t>
            </a:r>
            <a:endParaRPr lang="ru-RU" alt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программы (384 120,2 тыс. руб.)</a:t>
            </a:r>
            <a:endParaRPr lang="ru-RU" alt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13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Источники финансирования дефицита бюджета</a:t>
            </a:r>
            <a:endParaRPr lang="ru-RU" sz="30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6408110"/>
              </p:ext>
            </p:extLst>
          </p:nvPr>
        </p:nvGraphicFramePr>
        <p:xfrm>
          <a:off x="357157" y="2428869"/>
          <a:ext cx="8499483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47025" y="5786454"/>
            <a:ext cx="3214711" cy="857256"/>
          </a:xfrm>
          <a:prstGeom prst="rect">
            <a:avLst/>
          </a:prstGeom>
          <a:solidFill>
            <a:srgbClr val="DDFAFB"/>
          </a:solidFill>
          <a:ln>
            <a:noFill/>
          </a:ln>
          <a:effectLst>
            <a:glow rad="101600">
              <a:schemeClr val="accent1">
                <a:lumMod val="75000"/>
                <a:alpha val="6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Муниципальный долг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, 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то есть совокупность долговых обязательств городского округа</a:t>
            </a:r>
          </a:p>
        </p:txBody>
      </p:sp>
      <p:grpSp>
        <p:nvGrpSpPr>
          <p:cNvPr id="3" name="Группа 12"/>
          <p:cNvGrpSpPr>
            <a:grpSpLocks/>
          </p:cNvGrpSpPr>
          <p:nvPr/>
        </p:nvGrpSpPr>
        <p:grpSpPr bwMode="auto">
          <a:xfrm>
            <a:off x="1106130" y="5359400"/>
            <a:ext cx="3897919" cy="287337"/>
            <a:chOff x="2000232" y="4071942"/>
            <a:chExt cx="4358512" cy="287340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2000232" y="4357695"/>
              <a:ext cx="4356925" cy="158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/>
            <p:nvPr/>
          </p:nvCxnSpPr>
          <p:spPr>
            <a:xfrm rot="5400000" flipH="1" flipV="1">
              <a:off x="1858942" y="4214819"/>
              <a:ext cx="284166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 rot="5400000" flipH="1" flipV="1">
              <a:off x="6215869" y="4213231"/>
              <a:ext cx="284165" cy="158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776" name="TextBox 11"/>
          <p:cNvSpPr txBox="1">
            <a:spLocks noChangeArrowheads="1"/>
          </p:cNvSpPr>
          <p:nvPr/>
        </p:nvSpPr>
        <p:spPr bwMode="auto">
          <a:xfrm>
            <a:off x="928662" y="1285876"/>
            <a:ext cx="778674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latin typeface="Cambria" pitchFamily="18" charset="0"/>
              </a:rPr>
              <a:t>В процессе принятия и исполнения бюджета городского округа большое значение приобретает  сбалансированность доходов и расходов. Если доходы превышают расходы, то возникает </a:t>
            </a:r>
            <a:r>
              <a:rPr lang="ru-RU" sz="1500" b="1" u="sng" dirty="0">
                <a:latin typeface="Cambria" pitchFamily="18" charset="0"/>
              </a:rPr>
              <a:t>профицит</a:t>
            </a:r>
            <a:r>
              <a:rPr lang="ru-RU" sz="1500" dirty="0">
                <a:latin typeface="Cambria" pitchFamily="18" charset="0"/>
              </a:rPr>
              <a:t>. В случае превышения расходов над доходами возникает </a:t>
            </a:r>
            <a:r>
              <a:rPr lang="ru-RU" sz="1500" b="1" u="sng" dirty="0">
                <a:latin typeface="Cambria" pitchFamily="18" charset="0"/>
              </a:rPr>
              <a:t>дефицит</a:t>
            </a:r>
            <a:r>
              <a:rPr lang="ru-RU" sz="1500" dirty="0">
                <a:latin typeface="Cambria" pitchFamily="18" charset="0"/>
              </a:rPr>
              <a:t>.</a:t>
            </a:r>
            <a:endParaRPr lang="ru-RU" sz="1500" b="1" u="sng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16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2532"/>
            <a:ext cx="7499351" cy="846139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</a:rPr>
              <a:t>Муниципальный долг городского округа Сухой Лог в 2019 году</a:t>
            </a:r>
            <a:endParaRPr lang="ru-RU" sz="24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1168711"/>
              </p:ext>
            </p:extLst>
          </p:nvPr>
        </p:nvGraphicFramePr>
        <p:xfrm>
          <a:off x="395537" y="980727"/>
          <a:ext cx="8526369" cy="2643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5622"/>
                <a:gridCol w="1404817"/>
                <a:gridCol w="1512168"/>
                <a:gridCol w="1584176"/>
                <a:gridCol w="1469586"/>
              </a:tblGrid>
              <a:tr h="791687">
                <a:tc>
                  <a:txBody>
                    <a:bodyPr/>
                    <a:lstStyle/>
                    <a:p>
                      <a:endParaRPr lang="ru-RU" sz="1800" dirty="0"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</a:rPr>
                        <a:t>Объем долга на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01.01.2019</a:t>
                      </a:r>
                      <a:endParaRPr lang="ru-RU" sz="1600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</a:rPr>
                        <a:t>Привлечение заемных средств</a:t>
                      </a:r>
                      <a:endParaRPr lang="ru-RU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</a:rPr>
                        <a:t>Погашение долга</a:t>
                      </a:r>
                      <a:endParaRPr lang="ru-RU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</a:rPr>
                        <a:t>Объем долга на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31.12.2019</a:t>
                      </a:r>
                      <a:endParaRPr lang="ru-RU" sz="1600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marT="45713" marB="45713"/>
                </a:tc>
              </a:tr>
              <a:tr h="351854">
                <a:tc>
                  <a:txBody>
                    <a:bodyPr/>
                    <a:lstStyle/>
                    <a:p>
                      <a:endParaRPr lang="ru-RU" sz="1800" dirty="0"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FF0000"/>
                        </a:solidFill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«+»</a:t>
                      </a:r>
                      <a:endParaRPr lang="ru-RU" sz="18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«-»</a:t>
                      </a:r>
                      <a:endParaRPr lang="ru-RU" sz="18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FF0000"/>
                        </a:solidFill>
                        <a:latin typeface="Cambria" pitchFamily="18" charset="0"/>
                      </a:endParaRPr>
                    </a:p>
                  </a:txBody>
                  <a:tcPr marT="45713" marB="45713"/>
                </a:tc>
              </a:tr>
              <a:tr h="85033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mbria" pitchFamily="18" charset="0"/>
                        </a:rPr>
                        <a:t>Муниципальная гарантия </a:t>
                      </a:r>
                      <a:r>
                        <a:rPr lang="ru-RU" sz="1000" dirty="0" smtClean="0">
                          <a:latin typeface="Cambria" pitchFamily="18" charset="0"/>
                        </a:rPr>
                        <a:t>(предоставленная МУП «</a:t>
                      </a:r>
                      <a:r>
                        <a:rPr lang="ru-RU" sz="1000" dirty="0" err="1" smtClean="0">
                          <a:latin typeface="Cambria" pitchFamily="18" charset="0"/>
                        </a:rPr>
                        <a:t>Жилкомсервис</a:t>
                      </a:r>
                      <a:r>
                        <a:rPr lang="ru-RU" sz="1000" smtClean="0">
                          <a:latin typeface="Cambria" pitchFamily="18" charset="0"/>
                        </a:rPr>
                        <a:t>-СЛ</a:t>
                      </a:r>
                      <a:r>
                        <a:rPr lang="ru-RU" sz="1000" smtClean="0">
                          <a:latin typeface="Cambria" pitchFamily="18" charset="0"/>
                        </a:rPr>
                        <a:t>»)</a:t>
                      </a:r>
                      <a:endParaRPr lang="ru-RU" sz="1000" dirty="0"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5 898,0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</a:t>
                      </a:r>
                      <a:endParaRPr lang="ru-RU" sz="18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</a:t>
                      </a:r>
                      <a:endParaRPr lang="ru-RU" sz="18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</a:t>
                      </a:r>
                    </a:p>
                  </a:txBody>
                  <a:tcPr marT="45713" marB="45713"/>
                </a:tc>
              </a:tr>
              <a:tr h="60400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mbria" pitchFamily="18" charset="0"/>
                        </a:rPr>
                        <a:t>ИТОГО:</a:t>
                      </a:r>
                      <a:endParaRPr lang="ru-RU" sz="1800" dirty="0"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5 898,0</a:t>
                      </a:r>
                      <a:endParaRPr lang="ru-RU" sz="18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</a:t>
                      </a:r>
                      <a:endParaRPr lang="ru-RU" sz="18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</a:t>
                      </a:r>
                      <a:endParaRPr lang="ru-RU" sz="18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</a:t>
                      </a:r>
                    </a:p>
                  </a:txBody>
                  <a:tcPr marT="45713" marB="45713"/>
                </a:tc>
              </a:tr>
            </a:tbl>
          </a:graphicData>
        </a:graphic>
      </p:graphicFrame>
      <p:sp>
        <p:nvSpPr>
          <p:cNvPr id="33827" name="TextBox 5"/>
          <p:cNvSpPr txBox="1">
            <a:spLocks noChangeArrowheads="1"/>
          </p:cNvSpPr>
          <p:nvPr/>
        </p:nvSpPr>
        <p:spPr bwMode="auto">
          <a:xfrm>
            <a:off x="7778904" y="620893"/>
            <a:ext cx="1143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Garamond" pitchFamily="18" charset="0"/>
              </a:rPr>
              <a:t>тыс.руб.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026407096"/>
              </p:ext>
            </p:extLst>
          </p:nvPr>
        </p:nvGraphicFramePr>
        <p:xfrm>
          <a:off x="395536" y="4222584"/>
          <a:ext cx="8526367" cy="2546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6798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07904" y="620688"/>
            <a:ext cx="5131296" cy="9233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91430" tIns="45715" rIns="91430" bIns="4571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Разработчиком презентации «Бюджет для  граждан» является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городского округа Сухой Лог</a:t>
            </a:r>
            <a:endParaRPr lang="ru-RU" dirty="0">
              <a:latin typeface="+mn-lt"/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983940"/>
              </p:ext>
            </p:extLst>
          </p:nvPr>
        </p:nvGraphicFramePr>
        <p:xfrm>
          <a:off x="381000" y="2101855"/>
          <a:ext cx="6019800" cy="4562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3505200"/>
              </a:tblGrid>
              <a:tr h="45738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Контактная информация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8172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Начальник  Финансового управления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Чащина Наталья Геннадьевна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  <a:tr h="56229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ул. Кирова, д.7-А, г. Сухой Лог, 624800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  <a:tr h="42900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Телефон, факс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(34373) 4-39-12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Адрес электронной почты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Fu_slog@goslog.ru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  <a:tr h="201166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Режим работы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Понедельник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-четверг с 8-00 до 17-12, 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Пятница с 8-00 до 16-12,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Перерыв на обед с 1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-00 до 1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-00,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Выходные дни: суббота, воскресенье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</a:tbl>
          </a:graphicData>
        </a:graphic>
      </p:graphicFrame>
      <p:pic>
        <p:nvPicPr>
          <p:cNvPr id="26651" name="Рисунок 6" descr="http://im5-tub-ru.yandex.net/i?id=125116538-40-72&amp;n=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800607"/>
            <a:ext cx="1905000" cy="142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2" name="Рисунок 8" descr="http://im5-tub-ru.yandex.net/i?id=699077360-24-72&amp;n=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6" y="304802"/>
            <a:ext cx="2105025" cy="142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17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E:\Схема функциональных з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1425"/>
            <a:ext cx="8640960" cy="648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1619672" y="1909614"/>
            <a:ext cx="626469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Благодарим за внимание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!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Финансовое управление администрации городского округа Сухой Лог.</a:t>
            </a: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36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18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1928794" y="285728"/>
            <a:ext cx="6963686" cy="8461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Структура доходов бюджета 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за 2019 год</a:t>
            </a:r>
            <a:endParaRPr lang="ru-RU" sz="3200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2050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7143663"/>
              </p:ext>
            </p:extLst>
          </p:nvPr>
        </p:nvGraphicFramePr>
        <p:xfrm>
          <a:off x="539552" y="1916832"/>
          <a:ext cx="8352928" cy="4536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4" name="Лист" r:id="rId3" imgW="7629457" imgH="2981235" progId="Excel.Sheet.8">
                  <p:embed/>
                </p:oleObj>
              </mc:Choice>
              <mc:Fallback>
                <p:oleObj name="Лист" r:id="rId3" imgW="7629457" imgH="2981235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916832"/>
                        <a:ext cx="8352928" cy="453650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2" name="Рисунок 3" descr="&amp;Mcy;&amp;icy;&amp;scy;&amp;tcy;&amp;icy;&amp;kcy;&amp;acy; &amp;Zcy;&amp;acy;&amp;pcy;&amp;icy;&amp;scy;&amp;icy; &amp;vcy; &amp;rcy;&amp;ucy;&amp;bcy;&amp;rcy;&amp;icy;&amp;kcy;&amp;iecy; &amp;Mcy;&amp;icy;&amp;scy;&amp;tcy;&amp;icy;&amp;kcy;&amp;acy; &amp;Dcy;&amp;ncy;&amp;iecy;&amp;vcy;&amp;ncy;&amp;icy;&amp;kcy; &amp;mcy;&amp;acy;&amp;dcy;&amp;acy;&amp;mcy;&amp;ncy;&amp;ucy;&amp;acy;&amp;rcy; : LiveInt…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536" y="142853"/>
            <a:ext cx="1605256" cy="1197916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4104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457200" y="188641"/>
            <a:ext cx="8229600" cy="360040"/>
          </a:xfrm>
        </p:spPr>
        <p:txBody>
          <a:bodyPr>
            <a:noAutofit/>
          </a:bodyPr>
          <a:lstStyle/>
          <a:p>
            <a:pPr eaLnBrk="1" hangingPunct="1"/>
            <a:r>
              <a:rPr lang="ru-RU" sz="3200" b="1" dirty="0" smtClean="0">
                <a:solidFill>
                  <a:srgbClr val="0070C0"/>
                </a:solidFill>
                <a:latin typeface="Cambria" pitchFamily="18" charset="0"/>
              </a:rPr>
              <a:t>Мы все - налогоплательщики</a:t>
            </a:r>
            <a:endParaRPr lang="ru-RU" sz="3200" dirty="0" smtClean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39552" y="1499793"/>
            <a:ext cx="5735484" cy="511584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4" name="Овал 3"/>
          <p:cNvSpPr/>
          <p:nvPr/>
        </p:nvSpPr>
        <p:spPr>
          <a:xfrm>
            <a:off x="965408" y="1340768"/>
            <a:ext cx="1597157" cy="1523631"/>
          </a:xfrm>
          <a:prstGeom prst="ellipse">
            <a:avLst/>
          </a:prstGeom>
          <a:ln/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Общая ставка налога 13 %</a:t>
            </a:r>
            <a:endParaRPr lang="ru-RU" sz="1400" b="1" dirty="0"/>
          </a:p>
        </p:txBody>
      </p:sp>
      <p:sp>
        <p:nvSpPr>
          <p:cNvPr id="6" name="Овал 5"/>
          <p:cNvSpPr/>
          <p:nvPr/>
        </p:nvSpPr>
        <p:spPr>
          <a:xfrm>
            <a:off x="107504" y="3429000"/>
            <a:ext cx="1584176" cy="1496773"/>
          </a:xfrm>
          <a:prstGeom prst="ellipse">
            <a:avLst/>
          </a:prstGeom>
          <a:ln/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В отдельных случаях ставка   9%, 15%, 30%,  35%</a:t>
            </a:r>
            <a:endParaRPr lang="ru-RU" sz="1200" b="1" dirty="0"/>
          </a:p>
        </p:txBody>
      </p:sp>
      <p:sp>
        <p:nvSpPr>
          <p:cNvPr id="7" name="Овал 6"/>
          <p:cNvSpPr/>
          <p:nvPr/>
        </p:nvSpPr>
        <p:spPr>
          <a:xfrm>
            <a:off x="3856046" y="1031741"/>
            <a:ext cx="1040482" cy="936104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/>
              <a:t>До 0,1%</a:t>
            </a:r>
            <a:endParaRPr lang="ru-RU" sz="1300" b="1" dirty="0"/>
          </a:p>
        </p:txBody>
      </p:sp>
      <p:sp>
        <p:nvSpPr>
          <p:cNvPr id="9" name="Овал 8"/>
          <p:cNvSpPr/>
          <p:nvPr/>
        </p:nvSpPr>
        <p:spPr>
          <a:xfrm>
            <a:off x="4912488" y="1722466"/>
            <a:ext cx="1008112" cy="954106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/>
              <a:t>До 0,2%</a:t>
            </a:r>
            <a:endParaRPr lang="ru-RU" sz="1300" b="1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491880" y="1545395"/>
            <a:ext cx="0" cy="511584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3540000" y="4093088"/>
            <a:ext cx="2735036" cy="2045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5405577" y="2696246"/>
            <a:ext cx="1008112" cy="954106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/>
              <a:t>До 0,5%</a:t>
            </a:r>
            <a:endParaRPr lang="ru-RU" sz="1300" b="1" dirty="0"/>
          </a:p>
        </p:txBody>
      </p:sp>
      <p:sp>
        <p:nvSpPr>
          <p:cNvPr id="15" name="Овал 14"/>
          <p:cNvSpPr/>
          <p:nvPr/>
        </p:nvSpPr>
        <p:spPr>
          <a:xfrm>
            <a:off x="5334568" y="4123769"/>
            <a:ext cx="1172064" cy="1092607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619672" y="3392222"/>
            <a:ext cx="1872208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Налог на доходы физических лиц 347 991,3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тыс. руб.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96596" y="2468892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Налог на имущество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физических </a:t>
            </a:r>
            <a:r>
              <a:rPr lang="ru-RU" b="1" dirty="0" smtClean="0">
                <a:solidFill>
                  <a:schemeClr val="bg1"/>
                </a:solidFill>
              </a:rPr>
              <a:t>лиц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17 571,5 тыс. руб.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07294" y="4130886"/>
            <a:ext cx="1792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Земельный налог 25 972,9 тыс. руб.</a:t>
            </a:r>
          </a:p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05577" y="4384801"/>
            <a:ext cx="117206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</a:rPr>
              <a:t>Ставка налога </a:t>
            </a:r>
          </a:p>
          <a:p>
            <a:pPr algn="ctr"/>
            <a:r>
              <a:rPr lang="ru-RU" sz="1300" b="1" dirty="0" smtClean="0">
                <a:solidFill>
                  <a:schemeClr val="bg1"/>
                </a:solidFill>
              </a:rPr>
              <a:t> 0,1 %</a:t>
            </a:r>
            <a:endParaRPr lang="ru-RU" sz="13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40374" y="693187"/>
            <a:ext cx="4161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</a:rPr>
              <a:t>Ставка налога при стоимости имущества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0000" y="1283815"/>
            <a:ext cx="2565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u="sng" dirty="0" smtClean="0">
                <a:solidFill>
                  <a:srgbClr val="205766"/>
                </a:solidFill>
              </a:rPr>
              <a:t>До 300 000 </a:t>
            </a:r>
            <a:r>
              <a:rPr lang="ru-RU" sz="1400" i="1" u="sng" dirty="0" smtClean="0">
                <a:solidFill>
                  <a:srgbClr val="205766"/>
                </a:solidFill>
              </a:rPr>
              <a:t>руб. включительно</a:t>
            </a:r>
            <a:endParaRPr lang="ru-RU" sz="1400" i="1" u="sng" dirty="0">
              <a:solidFill>
                <a:srgbClr val="2057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79574" y="1937909"/>
            <a:ext cx="2922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u="sng" dirty="0" smtClean="0">
                <a:solidFill>
                  <a:srgbClr val="205766"/>
                </a:solidFill>
              </a:rPr>
              <a:t>Свыше </a:t>
            </a:r>
            <a:r>
              <a:rPr lang="ru-RU" sz="1400" b="1" i="1" u="sng" dirty="0" smtClean="0">
                <a:solidFill>
                  <a:srgbClr val="205766"/>
                </a:solidFill>
              </a:rPr>
              <a:t>300 000 до 500 000 </a:t>
            </a:r>
            <a:r>
              <a:rPr lang="ru-RU" sz="1400" i="1" u="sng" dirty="0" smtClean="0">
                <a:solidFill>
                  <a:srgbClr val="205766"/>
                </a:solidFill>
              </a:rPr>
              <a:t>руб. включительно</a:t>
            </a:r>
            <a:endParaRPr lang="ru-RU" sz="1400" i="1" u="sng" dirty="0">
              <a:solidFill>
                <a:srgbClr val="20576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06632" y="2963557"/>
            <a:ext cx="19651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u="sng" dirty="0" smtClean="0"/>
              <a:t>Свыше 500 000</a:t>
            </a:r>
            <a:r>
              <a:rPr lang="ru-RU" sz="1400" i="1" u="sng" dirty="0" smtClean="0"/>
              <a:t> руб.</a:t>
            </a:r>
            <a:endParaRPr lang="ru-RU" sz="1400" i="1" u="sng" dirty="0"/>
          </a:p>
        </p:txBody>
      </p:sp>
      <p:sp>
        <p:nvSpPr>
          <p:cNvPr id="22" name="TextBox 21"/>
          <p:cNvSpPr txBox="1"/>
          <p:nvPr/>
        </p:nvSpPr>
        <p:spPr>
          <a:xfrm>
            <a:off x="6506632" y="4057713"/>
            <a:ext cx="25988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i="1" u="sng" dirty="0" smtClean="0">
                <a:solidFill>
                  <a:schemeClr val="accent4">
                    <a:lumMod val="75000"/>
                  </a:schemeClr>
                </a:solidFill>
              </a:rPr>
              <a:t>Земельные участки для ведения индивидуального и коллектив-ного садоводства, для ведения огородничества, личного под-собного хозяйства, сенокоше-ния, животноводства.</a:t>
            </a:r>
            <a:endParaRPr lang="ru-RU" sz="1300" b="1" i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85381" y="5733256"/>
            <a:ext cx="324573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i="1" u="sng" dirty="0" smtClean="0">
                <a:solidFill>
                  <a:schemeClr val="accent4">
                    <a:lumMod val="75000"/>
                  </a:schemeClr>
                </a:solidFill>
              </a:rPr>
              <a:t>Земельные участки под жилыми дома-ми индивидуальной застройки, под ин-дивидуальными гаражами</a:t>
            </a:r>
            <a:endParaRPr lang="ru-RU" sz="1300" b="1" i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572906" y="5164192"/>
            <a:ext cx="1253656" cy="1138128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/>
              <a:t>Ставка налога  0,3 %</a:t>
            </a:r>
            <a:endParaRPr lang="ru-RU" sz="1300" b="1" dirty="0"/>
          </a:p>
        </p:txBody>
      </p:sp>
    </p:spTree>
    <p:extLst>
      <p:ext uri="{BB962C8B-B14F-4D97-AF65-F5344CB8AC3E}">
        <p14:creationId xmlns:p14="http://schemas.microsoft.com/office/powerpoint/2010/main" val="335379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6215062" cy="85725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Структура налоговых доходов 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бюджета в 2019 году 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933500"/>
              </p:ext>
            </p:extLst>
          </p:nvPr>
        </p:nvGraphicFramePr>
        <p:xfrm>
          <a:off x="467544" y="1124744"/>
          <a:ext cx="828092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114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20034</TotalTime>
  <Words>7227</Words>
  <Application>Microsoft Office PowerPoint</Application>
  <PresentationFormat>Экран (4:3)</PresentationFormat>
  <Paragraphs>1458</Paragraphs>
  <Slides>65</Slides>
  <Notes>27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79" baseType="lpstr">
      <vt:lpstr>Aharoni</vt:lpstr>
      <vt:lpstr>Arial</vt:lpstr>
      <vt:lpstr>Book Antiqua</vt:lpstr>
      <vt:lpstr>Calibri</vt:lpstr>
      <vt:lpstr>Cambria</vt:lpstr>
      <vt:lpstr>Constantia</vt:lpstr>
      <vt:lpstr>Garamond</vt:lpstr>
      <vt:lpstr>Liberation Serif</vt:lpstr>
      <vt:lpstr>Tahoma</vt:lpstr>
      <vt:lpstr>Times New Roman</vt:lpstr>
      <vt:lpstr>Wingdings</vt:lpstr>
      <vt:lpstr>Wingdings 2</vt:lpstr>
      <vt:lpstr>Тема Office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характеристики бюджета городского округа Сухой Лог за 2019 год</vt:lpstr>
      <vt:lpstr> Основные параметры исполнения бюджета  городского округа Сухой Лог за 2019  год </vt:lpstr>
      <vt:lpstr>Структура доходов бюджета  за 2019 год</vt:lpstr>
      <vt:lpstr>Мы все - налогоплательщики</vt:lpstr>
      <vt:lpstr>Структура налоговых доходов  бюджета в 2019 году </vt:lpstr>
      <vt:lpstr>Поступление налоговых платежей в бюджет за 2019 год</vt:lpstr>
      <vt:lpstr>Динамика поступлений налога на доходы физических лиц в бюджет   за 2017 - 2019 годы</vt:lpstr>
      <vt:lpstr>Динамика поступлений налоговых  платежей в бюджет за 2017-2019 годы</vt:lpstr>
      <vt:lpstr>Поступление неналоговых платежей  в бюджет за 2019год</vt:lpstr>
      <vt:lpstr>Структура  неналоговых  доходов  бюджета в 2019 году</vt:lpstr>
      <vt:lpstr>Динамика поступлений неналоговых платежей в бюджет 2018 – 2019 годы</vt:lpstr>
      <vt:lpstr>Структура безвозмездных  поступлений в 2019 году</vt:lpstr>
      <vt:lpstr>Безвозмездные поступления в бюджет  за 2019 год</vt:lpstr>
      <vt:lpstr>Динамика безвозмездных поступлений в бюджет  за 2018-2019 годы</vt:lpstr>
      <vt:lpstr>Крупнейшие налогоплательщики  в 2019 году</vt:lpstr>
      <vt:lpstr>Недоимка по налоговым и неналоговым доходам</vt:lpstr>
      <vt:lpstr>Презентация PowerPoint</vt:lpstr>
      <vt:lpstr>Сведения об исполнении бюджета городского округа Сухой Лог за 2017 - 2019  годы в сравнении с бюджетами других городских округов</vt:lpstr>
      <vt:lpstr>Функциональная  структура  расходов  за  2019 год         </vt:lpstr>
      <vt:lpstr>Презентация PowerPoint</vt:lpstr>
      <vt:lpstr>Презентация PowerPoint</vt:lpstr>
      <vt:lpstr>    Социально - значимые расходы в 2019 году </vt:lpstr>
      <vt:lpstr>Исполнение бюджета го Сухой Лог по расходам  за 2019 год в разрезе главных распорядителей бюджетных средств (ГРБС)</vt:lpstr>
      <vt:lpstr>Презентация PowerPoint</vt:lpstr>
      <vt:lpstr>Структура расходов в разрезе программных и непрограммных расходов в 2019 году </vt:lpstr>
      <vt:lpstr>       Одними из наиболее финансовоёмких         муниципальных программ являются следующие:</vt:lpstr>
      <vt:lpstr>Презентация PowerPoint</vt:lpstr>
      <vt:lpstr>Презентация PowerPoint</vt:lpstr>
      <vt:lpstr>Достигнутые значения целевых показателей реализации  МП «Развитие системы образования в городском округе Сухой Лог»</vt:lpstr>
      <vt:lpstr>Презентация PowerPoint</vt:lpstr>
      <vt:lpstr>Общее образование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Достигнутые значения целевых показателей реализации МП «Развитие жилищно-коммунального и дорожного хозяйства, организации благоустройства и повышения энергетической эффективности в городском округе Сухой Лог до 2020 года»</vt:lpstr>
      <vt:lpstr>Презентация PowerPoint</vt:lpstr>
      <vt:lpstr>Презентация PowerPoint</vt:lpstr>
      <vt:lpstr>Презентация PowerPoint</vt:lpstr>
      <vt:lpstr>Презентация PowerPoint</vt:lpstr>
      <vt:lpstr>Достигнутые значения целевых показателей реализации  МП «Развитие культуры и искусства в городском округе Сухой Лог»</vt:lpstr>
      <vt:lpstr>Презентация PowerPoint</vt:lpstr>
      <vt:lpstr>Презентация PowerPoint</vt:lpstr>
      <vt:lpstr>Презентация PowerPoint</vt:lpstr>
      <vt:lpstr>Презентация PowerPoint</vt:lpstr>
      <vt:lpstr>Достигнутые значения целевых показателей реализации  МП «Развитие физической культуры и спорта»</vt:lpstr>
      <vt:lpstr>Презентация PowerPoint</vt:lpstr>
      <vt:lpstr>Презентация PowerPoint</vt:lpstr>
      <vt:lpstr>Презентация PowerPoint</vt:lpstr>
      <vt:lpstr>Презентация PowerPoint</vt:lpstr>
      <vt:lpstr>Достигнутые значения целевых показателей реализации МП «Обеспечение доступным жильем малоимущих граждан, многодетных, молодых семей, а также граждан, проживающих в сельской местности, в том числе молодых семей и молодых специалистов, на территории городского округа Сухой Лог»</vt:lpstr>
      <vt:lpstr>Презентация PowerPoint</vt:lpstr>
      <vt:lpstr>Достигнутые значения целевых показателей реализации  МП «Молодежь Свердловской области на территории городского округа Сухой Лог»</vt:lpstr>
      <vt:lpstr>Презентация PowerPoint</vt:lpstr>
      <vt:lpstr>Презентация PowerPoint</vt:lpstr>
      <vt:lpstr>Объем расходов бюджета  городского округа Сухой Лог  в расчете на одного жителя</vt:lpstr>
      <vt:lpstr>Презентация PowerPoint</vt:lpstr>
      <vt:lpstr>Источники финансирования дефицита бюджета</vt:lpstr>
      <vt:lpstr>Муниципальный долг городского округа Сухой Лог в 2019 году</vt:lpstr>
      <vt:lpstr>Презентация PowerPoint</vt:lpstr>
      <vt:lpstr>Презентация PowerPoint</vt:lpstr>
    </vt:vector>
  </TitlesOfParts>
  <Company>ФУ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Гребенюк</dc:creator>
  <cp:lastModifiedBy>user30</cp:lastModifiedBy>
  <cp:revision>2090</cp:revision>
  <cp:lastPrinted>2020-04-21T05:08:19Z</cp:lastPrinted>
  <dcterms:created xsi:type="dcterms:W3CDTF">2014-05-05T02:55:32Z</dcterms:created>
  <dcterms:modified xsi:type="dcterms:W3CDTF">2020-05-08T07:22:05Z</dcterms:modified>
</cp:coreProperties>
</file>